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drawings/drawing2.xml" ContentType="application/vnd.openxmlformats-officedocument.drawingml.chartshape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322" r:id="rId3"/>
    <p:sldId id="327" r:id="rId4"/>
    <p:sldId id="328" r:id="rId5"/>
    <p:sldId id="300" r:id="rId6"/>
    <p:sldId id="292" r:id="rId7"/>
    <p:sldId id="295" r:id="rId8"/>
    <p:sldId id="297" r:id="rId9"/>
    <p:sldId id="317" r:id="rId10"/>
    <p:sldId id="337" r:id="rId11"/>
    <p:sldId id="285" r:id="rId12"/>
    <p:sldId id="286" r:id="rId13"/>
    <p:sldId id="287" r:id="rId14"/>
    <p:sldId id="303" r:id="rId15"/>
    <p:sldId id="308" r:id="rId16"/>
    <p:sldId id="304" r:id="rId17"/>
    <p:sldId id="320" r:id="rId18"/>
    <p:sldId id="288" r:id="rId19"/>
    <p:sldId id="338" r:id="rId20"/>
    <p:sldId id="339" r:id="rId21"/>
    <p:sldId id="290"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9900"/>
    <a:srgbClr val="9900CC"/>
    <a:srgbClr val="0000FF"/>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p:scale>
          <a:sx n="80" d="100"/>
          <a:sy n="80" d="100"/>
        </p:scale>
        <p:origin x="-2430" y="-654"/>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a:solidFill>
                  <a:schemeClr val="dk1"/>
                </a:solidFill>
                <a:latin typeface="+mn-lt"/>
                <a:ea typeface="+mn-ea"/>
                <a:cs typeface="+mn-cs"/>
              </a:defRPr>
            </a:pPr>
            <a:r>
              <a:rPr lang="en-IN" sz="2800" b="1" u="sng" dirty="0" smtClean="0">
                <a:solidFill>
                  <a:schemeClr val="dk1"/>
                </a:solidFill>
                <a:latin typeface="+mn-lt"/>
                <a:ea typeface="+mn-ea"/>
                <a:cs typeface="+mn-cs"/>
              </a:rPr>
              <a:t>Specific Energy Consumption (</a:t>
            </a:r>
            <a:r>
              <a:rPr lang="en-IN" sz="2800" b="1" u="sng" dirty="0" err="1" smtClean="0">
                <a:solidFill>
                  <a:schemeClr val="dk1"/>
                </a:solidFill>
                <a:latin typeface="+mn-lt"/>
                <a:ea typeface="+mn-ea"/>
                <a:cs typeface="+mn-cs"/>
              </a:rPr>
              <a:t>Gcal</a:t>
            </a:r>
            <a:r>
              <a:rPr lang="en-IN" sz="2800" b="1" u="sng" dirty="0" smtClean="0">
                <a:solidFill>
                  <a:schemeClr val="dk1"/>
                </a:solidFill>
                <a:latin typeface="+mn-lt"/>
                <a:ea typeface="+mn-ea"/>
                <a:cs typeface="+mn-cs"/>
              </a:rPr>
              <a:t>/TCS)</a:t>
            </a:r>
          </a:p>
          <a:p>
            <a:pPr marL="0" marR="0" indent="0" algn="ctr" defTabSz="914400" rtl="0" eaLnBrk="1" fontAlgn="auto" latinLnBrk="0" hangingPunct="1">
              <a:lnSpc>
                <a:spcPct val="100000"/>
              </a:lnSpc>
              <a:spcBef>
                <a:spcPts val="0"/>
              </a:spcBef>
              <a:spcAft>
                <a:spcPts val="0"/>
              </a:spcAft>
              <a:buClrTx/>
              <a:buSzTx/>
              <a:buFontTx/>
              <a:buNone/>
              <a:tabLst/>
              <a:defRPr>
                <a:solidFill>
                  <a:schemeClr val="dk1"/>
                </a:solidFill>
                <a:latin typeface="+mn-lt"/>
                <a:ea typeface="+mn-ea"/>
                <a:cs typeface="+mn-cs"/>
              </a:defRPr>
            </a:pPr>
            <a:r>
              <a:rPr lang="en-IN" sz="2400" b="1" u="none" dirty="0" smtClean="0">
                <a:solidFill>
                  <a:schemeClr val="dk1"/>
                </a:solidFill>
                <a:latin typeface="+mn-lt"/>
                <a:ea typeface="+mn-ea"/>
                <a:cs typeface="+mn-cs"/>
              </a:rPr>
              <a:t>(</a:t>
            </a:r>
            <a:r>
              <a:rPr lang="en-IN" sz="2000" b="1" u="none" dirty="0" smtClean="0">
                <a:solidFill>
                  <a:schemeClr val="dk1"/>
                </a:solidFill>
                <a:latin typeface="+mn-lt"/>
                <a:ea typeface="+mn-ea"/>
                <a:cs typeface="+mn-cs"/>
              </a:rPr>
              <a:t>WSA Method</a:t>
            </a:r>
            <a:r>
              <a:rPr lang="en-IN" sz="2400" b="1" u="none" dirty="0" smtClean="0">
                <a:solidFill>
                  <a:schemeClr val="dk1"/>
                </a:solidFill>
                <a:latin typeface="+mn-lt"/>
                <a:ea typeface="+mn-ea"/>
                <a:cs typeface="+mn-cs"/>
              </a:rPr>
              <a:t>)</a:t>
            </a:r>
            <a:endParaRPr lang="en-US" sz="2400" b="1" u="none" dirty="0" smtClean="0">
              <a:solidFill>
                <a:schemeClr val="dk1"/>
              </a:solidFill>
              <a:latin typeface="+mn-lt"/>
              <a:ea typeface="+mn-ea"/>
              <a:cs typeface="+mn-cs"/>
            </a:endParaRPr>
          </a:p>
        </c:rich>
      </c:tx>
      <c:overlay val="0"/>
      <c:spPr>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c:spPr>
    </c:title>
    <c:autoTitleDeleted val="0"/>
    <c:plotArea>
      <c:layout/>
      <c:barChart>
        <c:barDir val="col"/>
        <c:grouping val="clustered"/>
        <c:varyColors val="0"/>
        <c:ser>
          <c:idx val="0"/>
          <c:order val="0"/>
          <c:tx>
            <c:strRef>
              <c:f>Sheet1!$B$1</c:f>
              <c:strCache>
                <c:ptCount val="1"/>
                <c:pt idx="0">
                  <c:v>Column1</c:v>
                </c:pt>
              </c:strCache>
            </c:strRef>
          </c:tx>
          <c:invertIfNegative val="0"/>
          <c:dLbls>
            <c:spPr>
              <a:noFill/>
              <a:ln>
                <a:noFill/>
              </a:ln>
              <a:effectLst/>
            </c:spPr>
            <c:txPr>
              <a:bodyPr/>
              <a:lstStyle/>
              <a:p>
                <a:pPr>
                  <a:defRPr b="1">
                    <a:solidFill>
                      <a:srgbClr val="33CC33"/>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2018-19</c:v>
                </c:pt>
                <c:pt idx="1">
                  <c:v>2019-20</c:v>
                </c:pt>
                <c:pt idx="2">
                  <c:v>2020-21</c:v>
                </c:pt>
                <c:pt idx="3">
                  <c:v>2021-22</c:v>
                </c:pt>
              </c:strCache>
            </c:strRef>
          </c:cat>
          <c:val>
            <c:numRef>
              <c:f>Sheet1!$B$2:$B$5</c:f>
              <c:numCache>
                <c:formatCode>#,##0.00</c:formatCode>
                <c:ptCount val="4"/>
                <c:pt idx="0">
                  <c:v>6.2590000000000003</c:v>
                </c:pt>
                <c:pt idx="1">
                  <c:v>6.2439999999999998</c:v>
                </c:pt>
                <c:pt idx="2">
                  <c:v>6.1893000000000002</c:v>
                </c:pt>
                <c:pt idx="3">
                  <c:v>5.9907000000000004</c:v>
                </c:pt>
              </c:numCache>
            </c:numRef>
          </c:val>
          <c:extLst>
            <c:ext xmlns:c16="http://schemas.microsoft.com/office/drawing/2014/chart" uri="{C3380CC4-5D6E-409C-BE32-E72D297353CC}">
              <c16:uniqueId val="{00000000-609A-42CC-9C5C-39C2095E7B48}"/>
            </c:ext>
          </c:extLst>
        </c:ser>
        <c:dLbls>
          <c:showLegendKey val="0"/>
          <c:showVal val="0"/>
          <c:showCatName val="0"/>
          <c:showSerName val="0"/>
          <c:showPercent val="0"/>
          <c:showBubbleSize val="0"/>
        </c:dLbls>
        <c:gapWidth val="150"/>
        <c:axId val="116287360"/>
        <c:axId val="116288896"/>
      </c:barChart>
      <c:catAx>
        <c:axId val="116287360"/>
        <c:scaling>
          <c:orientation val="minMax"/>
        </c:scaling>
        <c:delete val="0"/>
        <c:axPos val="b"/>
        <c:numFmt formatCode="General" sourceLinked="0"/>
        <c:majorTickMark val="none"/>
        <c:minorTickMark val="none"/>
        <c:tickLblPos val="nextTo"/>
        <c:crossAx val="116288896"/>
        <c:crosses val="autoZero"/>
        <c:auto val="1"/>
        <c:lblAlgn val="ctr"/>
        <c:lblOffset val="100"/>
        <c:noMultiLvlLbl val="0"/>
      </c:catAx>
      <c:valAx>
        <c:axId val="116288896"/>
        <c:scaling>
          <c:orientation val="minMax"/>
        </c:scaling>
        <c:delete val="1"/>
        <c:axPos val="l"/>
        <c:numFmt formatCode="#,##0.00" sourceLinked="1"/>
        <c:majorTickMark val="none"/>
        <c:minorTickMark val="none"/>
        <c:tickLblPos val="none"/>
        <c:crossAx val="116287360"/>
        <c:crosses val="autoZero"/>
        <c:crossBetween val="between"/>
      </c:valAx>
      <c:spPr>
        <a:noFill/>
        <a:ln w="25400">
          <a:noFill/>
        </a:ln>
      </c:spPr>
    </c:plotArea>
    <c:plotVisOnly val="1"/>
    <c:dispBlanksAs val="gap"/>
    <c:showDLblsOverMax val="0"/>
  </c:chart>
  <c:txPr>
    <a:bodyPr/>
    <a:lstStyle/>
    <a:p>
      <a:pPr>
        <a:defRPr sz="1800"/>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overlay val="0"/>
      <c:spPr>
        <a:solidFill>
          <a:schemeClr val="accent3"/>
        </a:solidFill>
        <a:ln w="25400" cap="flat" cmpd="sng" algn="ctr">
          <a:solidFill>
            <a:schemeClr val="accent3">
              <a:shade val="50000"/>
            </a:schemeClr>
          </a:solidFill>
          <a:prstDash val="solid"/>
        </a:ln>
        <a:effectLst/>
      </c:spPr>
      <c:txPr>
        <a:bodyPr/>
        <a:lstStyle/>
        <a:p>
          <a:pPr>
            <a:defRPr>
              <a:solidFill>
                <a:schemeClr val="lt1"/>
              </a:solidFill>
              <a:latin typeface="+mn-lt"/>
              <a:ea typeface="+mn-ea"/>
              <a:cs typeface="+mn-cs"/>
            </a:defRPr>
          </a:pPr>
          <a:endParaRPr lang="en-US"/>
        </a:p>
      </c:txPr>
    </c:title>
    <c:autoTitleDeleted val="0"/>
    <c:view3D>
      <c:rotX val="15"/>
      <c:rotY val="20"/>
      <c:depthPercent val="100"/>
      <c:rAngAx val="1"/>
    </c:view3D>
    <c:floor>
      <c:thickness val="0"/>
    </c:floor>
    <c:sideWall>
      <c:thickness val="0"/>
    </c:sideWall>
    <c:backWall>
      <c:thickness val="0"/>
    </c:backWall>
    <c:plotArea>
      <c:layout/>
      <c:bar3DChart>
        <c:barDir val="col"/>
        <c:grouping val="stacked"/>
        <c:varyColors val="0"/>
        <c:ser>
          <c:idx val="0"/>
          <c:order val="0"/>
          <c:tx>
            <c:strRef>
              <c:f>Sheet1!$B$1</c:f>
              <c:strCache>
                <c:ptCount val="1"/>
                <c:pt idx="0">
                  <c:v>HP Boiler coal consumption(T)</c:v>
                </c:pt>
              </c:strCache>
            </c:strRef>
          </c:tx>
          <c:invertIfNegative val="0"/>
          <c:dLbls>
            <c:dLbl>
              <c:idx val="0"/>
              <c:layout>
                <c:manualLayout>
                  <c:x val="8.8888888888889236E-3"/>
                  <c:y val="-0.4053396813770380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DF4-4520-A09D-645EA7657151}"/>
                </c:ext>
              </c:extLst>
            </c:dLbl>
            <c:dLbl>
              <c:idx val="1"/>
              <c:layout>
                <c:manualLayout>
                  <c:x val="1.1851768899838629E-2"/>
                  <c:y val="-0.2634521399801733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DF4-4520-A09D-645EA7657151}"/>
                </c:ext>
              </c:extLst>
            </c:dLbl>
            <c:dLbl>
              <c:idx val="2"/>
              <c:layout>
                <c:manualLayout>
                  <c:x val="1.3333240012318373E-2"/>
                  <c:y val="-0.1242293848537297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DF4-4520-A09D-645EA7657151}"/>
                </c:ext>
              </c:extLst>
            </c:dLbl>
            <c:dLbl>
              <c:idx val="3"/>
              <c:layout>
                <c:manualLayout>
                  <c:x val="1.4814711124798194E-2"/>
                  <c:y val="-8.13916659386505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DF4-4520-A09D-645EA7657151}"/>
                </c:ext>
              </c:extLst>
            </c:dLbl>
            <c:spPr>
              <a:noFill/>
              <a:ln>
                <a:noFill/>
              </a:ln>
              <a:effectLst/>
            </c:spPr>
            <c:txPr>
              <a:bodyPr/>
              <a:lstStyle/>
              <a:p>
                <a:pPr>
                  <a:defRPr sz="2000" b="1">
                    <a:solidFill>
                      <a:srgbClr val="0000FF"/>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2019-20</c:v>
                </c:pt>
                <c:pt idx="1">
                  <c:v>2020-21</c:v>
                </c:pt>
                <c:pt idx="2">
                  <c:v>2021-22</c:v>
                </c:pt>
              </c:strCache>
            </c:strRef>
          </c:cat>
          <c:val>
            <c:numRef>
              <c:f>Sheet1!$B$2:$B$4</c:f>
              <c:numCache>
                <c:formatCode>General</c:formatCode>
                <c:ptCount val="3"/>
                <c:pt idx="0">
                  <c:v>170885</c:v>
                </c:pt>
                <c:pt idx="1">
                  <c:v>70881</c:v>
                </c:pt>
                <c:pt idx="2">
                  <c:v>23800</c:v>
                </c:pt>
              </c:numCache>
            </c:numRef>
          </c:val>
          <c:extLst>
            <c:ext xmlns:c16="http://schemas.microsoft.com/office/drawing/2014/chart" uri="{C3380CC4-5D6E-409C-BE32-E72D297353CC}">
              <c16:uniqueId val="{00000004-DDF4-4520-A09D-645EA7657151}"/>
            </c:ext>
          </c:extLst>
        </c:ser>
        <c:dLbls>
          <c:showLegendKey val="0"/>
          <c:showVal val="0"/>
          <c:showCatName val="0"/>
          <c:showSerName val="0"/>
          <c:showPercent val="0"/>
          <c:showBubbleSize val="0"/>
        </c:dLbls>
        <c:gapWidth val="150"/>
        <c:shape val="box"/>
        <c:axId val="117842304"/>
        <c:axId val="117843840"/>
        <c:axId val="0"/>
      </c:bar3DChart>
      <c:catAx>
        <c:axId val="117842304"/>
        <c:scaling>
          <c:orientation val="minMax"/>
        </c:scaling>
        <c:delete val="0"/>
        <c:axPos val="b"/>
        <c:numFmt formatCode="General" sourceLinked="1"/>
        <c:majorTickMark val="out"/>
        <c:minorTickMark val="none"/>
        <c:tickLblPos val="nextTo"/>
        <c:txPr>
          <a:bodyPr/>
          <a:lstStyle/>
          <a:p>
            <a:pPr>
              <a:defRPr b="1">
                <a:solidFill>
                  <a:srgbClr val="C00000"/>
                </a:solidFill>
              </a:defRPr>
            </a:pPr>
            <a:endParaRPr lang="en-US"/>
          </a:p>
        </c:txPr>
        <c:crossAx val="117843840"/>
        <c:crosses val="autoZero"/>
        <c:auto val="1"/>
        <c:lblAlgn val="ctr"/>
        <c:lblOffset val="100"/>
        <c:noMultiLvlLbl val="0"/>
      </c:catAx>
      <c:valAx>
        <c:axId val="117843840"/>
        <c:scaling>
          <c:orientation val="minMax"/>
          <c:max val="126000"/>
        </c:scaling>
        <c:delete val="1"/>
        <c:axPos val="l"/>
        <c:numFmt formatCode="General" sourceLinked="1"/>
        <c:majorTickMark val="out"/>
        <c:minorTickMark val="none"/>
        <c:tickLblPos val="none"/>
        <c:crossAx val="117842304"/>
        <c:crosses val="autoZero"/>
        <c:crossBetween val="between"/>
      </c:valAx>
      <c:spPr>
        <a:noFill/>
        <a:ln w="25402">
          <a:noFill/>
        </a:ln>
      </c:spPr>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30"/>
    </mc:Choice>
    <mc:Fallback>
      <c:style val="30"/>
    </mc:Fallback>
  </mc:AlternateContent>
  <c:chart>
    <c:title>
      <c:tx>
        <c:rich>
          <a:bodyPr/>
          <a:lstStyle/>
          <a:p>
            <a:pPr>
              <a:defRPr>
                <a:solidFill>
                  <a:schemeClr val="dk1"/>
                </a:solidFill>
                <a:latin typeface="+mn-lt"/>
                <a:ea typeface="+mn-ea"/>
                <a:cs typeface="+mn-cs"/>
              </a:defRPr>
            </a:pPr>
            <a:r>
              <a:rPr lang="en-US" sz="2800" dirty="0">
                <a:solidFill>
                  <a:schemeClr val="dk1"/>
                </a:solidFill>
                <a:latin typeface="+mn-lt"/>
                <a:ea typeface="+mn-ea"/>
                <a:cs typeface="+mn-cs"/>
              </a:rPr>
              <a:t>TRTG </a:t>
            </a:r>
            <a:r>
              <a:rPr lang="en-US" sz="2800" dirty="0" smtClean="0">
                <a:solidFill>
                  <a:schemeClr val="dk1"/>
                </a:solidFill>
                <a:latin typeface="+mn-lt"/>
                <a:ea typeface="+mn-ea"/>
                <a:cs typeface="+mn-cs"/>
              </a:rPr>
              <a:t> Average Power </a:t>
            </a:r>
            <a:r>
              <a:rPr lang="en-US" sz="2800" dirty="0">
                <a:solidFill>
                  <a:schemeClr val="dk1"/>
                </a:solidFill>
                <a:latin typeface="+mn-lt"/>
                <a:ea typeface="+mn-ea"/>
                <a:cs typeface="+mn-cs"/>
              </a:rPr>
              <a:t>Generation (MW)</a:t>
            </a:r>
          </a:p>
        </c:rich>
      </c:tx>
      <c:layout>
        <c:manualLayout>
          <c:xMode val="edge"/>
          <c:yMode val="edge"/>
          <c:x val="0.23404817731116948"/>
          <c:y val="1.2851404538772031E-2"/>
        </c:manualLayout>
      </c:layout>
      <c:overlay val="0"/>
      <c:spPr>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c:spPr>
    </c:title>
    <c:autoTitleDeleted val="0"/>
    <c:plotArea>
      <c:layout/>
      <c:barChart>
        <c:barDir val="col"/>
        <c:grouping val="clustered"/>
        <c:varyColors val="0"/>
        <c:ser>
          <c:idx val="0"/>
          <c:order val="0"/>
          <c:tx>
            <c:strRef>
              <c:f>Sheet1!$B$1</c:f>
              <c:strCache>
                <c:ptCount val="1"/>
                <c:pt idx="0">
                  <c:v>TRTG Power Generation (MW)</c:v>
                </c:pt>
              </c:strCache>
            </c:strRef>
          </c:tx>
          <c:invertIfNegative val="0"/>
          <c:dLbls>
            <c:spPr>
              <a:noFill/>
              <a:ln>
                <a:noFill/>
              </a:ln>
              <a:effectLst/>
            </c:spPr>
            <c:txPr>
              <a:bodyPr/>
              <a:lstStyle/>
              <a:p>
                <a:pPr>
                  <a:defRPr sz="20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2019-20</c:v>
                </c:pt>
                <c:pt idx="1">
                  <c:v>2020-21</c:v>
                </c:pt>
                <c:pt idx="2">
                  <c:v>2021-22</c:v>
                </c:pt>
              </c:strCache>
            </c:strRef>
          </c:cat>
          <c:val>
            <c:numRef>
              <c:f>Sheet1!$B$2:$B$4</c:f>
              <c:numCache>
                <c:formatCode>General</c:formatCode>
                <c:ptCount val="3"/>
                <c:pt idx="0">
                  <c:v>11.33</c:v>
                </c:pt>
                <c:pt idx="1">
                  <c:v>12.239999999999998</c:v>
                </c:pt>
                <c:pt idx="2">
                  <c:v>13.450000000000006</c:v>
                </c:pt>
              </c:numCache>
            </c:numRef>
          </c:val>
          <c:extLst>
            <c:ext xmlns:c16="http://schemas.microsoft.com/office/drawing/2014/chart" uri="{C3380CC4-5D6E-409C-BE32-E72D297353CC}">
              <c16:uniqueId val="{00000000-D5E1-4020-B29A-57104793E038}"/>
            </c:ext>
          </c:extLst>
        </c:ser>
        <c:dLbls>
          <c:showLegendKey val="0"/>
          <c:showVal val="0"/>
          <c:showCatName val="0"/>
          <c:showSerName val="0"/>
          <c:showPercent val="0"/>
          <c:showBubbleSize val="0"/>
        </c:dLbls>
        <c:gapWidth val="150"/>
        <c:axId val="117880320"/>
        <c:axId val="117881856"/>
      </c:barChart>
      <c:catAx>
        <c:axId val="117880320"/>
        <c:scaling>
          <c:orientation val="minMax"/>
        </c:scaling>
        <c:delete val="0"/>
        <c:axPos val="b"/>
        <c:numFmt formatCode="General" sourceLinked="1"/>
        <c:majorTickMark val="none"/>
        <c:minorTickMark val="none"/>
        <c:tickLblPos val="nextTo"/>
        <c:txPr>
          <a:bodyPr/>
          <a:lstStyle/>
          <a:p>
            <a:pPr>
              <a:defRPr b="1">
                <a:solidFill>
                  <a:srgbClr val="C00000"/>
                </a:solidFill>
              </a:defRPr>
            </a:pPr>
            <a:endParaRPr lang="en-US"/>
          </a:p>
        </c:txPr>
        <c:crossAx val="117881856"/>
        <c:crosses val="autoZero"/>
        <c:auto val="1"/>
        <c:lblAlgn val="ctr"/>
        <c:lblOffset val="100"/>
        <c:noMultiLvlLbl val="0"/>
      </c:catAx>
      <c:valAx>
        <c:axId val="117881856"/>
        <c:scaling>
          <c:orientation val="minMax"/>
        </c:scaling>
        <c:delete val="1"/>
        <c:axPos val="l"/>
        <c:numFmt formatCode="General" sourceLinked="1"/>
        <c:majorTickMark val="out"/>
        <c:minorTickMark val="none"/>
        <c:tickLblPos val="none"/>
        <c:crossAx val="11788032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a:lstStyle/>
          <a:p>
            <a:pPr>
              <a:defRPr>
                <a:solidFill>
                  <a:schemeClr val="dk1"/>
                </a:solidFill>
                <a:latin typeface="+mn-lt"/>
                <a:ea typeface="+mn-ea"/>
                <a:cs typeface="+mn-cs"/>
              </a:defRPr>
            </a:pPr>
            <a:r>
              <a:rPr lang="en-IN" sz="2400" u="sng" dirty="0">
                <a:solidFill>
                  <a:schemeClr val="dk1"/>
                </a:solidFill>
                <a:latin typeface="+mn-lt"/>
                <a:ea typeface="+mn-ea"/>
                <a:cs typeface="+mn-cs"/>
              </a:rPr>
              <a:t>Specific Power Consumption (kWh/TCS)</a:t>
            </a:r>
            <a:endParaRPr lang="en-US" sz="2400" u="sng" dirty="0">
              <a:solidFill>
                <a:schemeClr val="dk1"/>
              </a:solidFill>
              <a:latin typeface="+mn-lt"/>
              <a:ea typeface="+mn-ea"/>
              <a:cs typeface="+mn-cs"/>
            </a:endParaRPr>
          </a:p>
        </c:rich>
      </c:tx>
      <c:overlay val="0"/>
      <c:spPr>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c:spPr>
    </c:title>
    <c:autoTitleDeleted val="0"/>
    <c:plotArea>
      <c:layout/>
      <c:barChart>
        <c:barDir val="col"/>
        <c:grouping val="clustered"/>
        <c:varyColors val="0"/>
        <c:ser>
          <c:idx val="0"/>
          <c:order val="0"/>
          <c:tx>
            <c:strRef>
              <c:f>Sheet1!$B$1</c:f>
              <c:strCache>
                <c:ptCount val="1"/>
                <c:pt idx="0">
                  <c:v>Column1</c:v>
                </c:pt>
              </c:strCache>
            </c:strRef>
          </c:tx>
          <c:invertIfNegative val="0"/>
          <c:dLbls>
            <c:spPr>
              <a:noFill/>
              <a:ln>
                <a:noFill/>
              </a:ln>
              <a:effectLst/>
            </c:spPr>
            <c:txPr>
              <a:bodyPr/>
              <a:lstStyle/>
              <a:p>
                <a:pPr>
                  <a:defRPr sz="2000" b="1">
                    <a:solidFill>
                      <a:srgbClr val="33CC33"/>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2019-20</c:v>
                </c:pt>
                <c:pt idx="1">
                  <c:v>2020-21</c:v>
                </c:pt>
                <c:pt idx="2">
                  <c:v>2021-22</c:v>
                </c:pt>
              </c:strCache>
            </c:strRef>
          </c:cat>
          <c:val>
            <c:numRef>
              <c:f>Sheet1!$B$2:$B$4</c:f>
              <c:numCache>
                <c:formatCode>#,##0</c:formatCode>
                <c:ptCount val="3"/>
                <c:pt idx="0">
                  <c:v>516</c:v>
                </c:pt>
                <c:pt idx="1">
                  <c:v>496</c:v>
                </c:pt>
                <c:pt idx="2">
                  <c:v>489</c:v>
                </c:pt>
              </c:numCache>
            </c:numRef>
          </c:val>
          <c:extLst>
            <c:ext xmlns:c16="http://schemas.microsoft.com/office/drawing/2014/chart" uri="{C3380CC4-5D6E-409C-BE32-E72D297353CC}">
              <c16:uniqueId val="{00000000-6416-4E7D-9E95-002A606CE92E}"/>
            </c:ext>
          </c:extLst>
        </c:ser>
        <c:dLbls>
          <c:showLegendKey val="0"/>
          <c:showVal val="0"/>
          <c:showCatName val="0"/>
          <c:showSerName val="0"/>
          <c:showPercent val="0"/>
          <c:showBubbleSize val="0"/>
        </c:dLbls>
        <c:gapWidth val="150"/>
        <c:axId val="116209536"/>
        <c:axId val="116211072"/>
      </c:barChart>
      <c:catAx>
        <c:axId val="116209536"/>
        <c:scaling>
          <c:orientation val="minMax"/>
        </c:scaling>
        <c:delete val="0"/>
        <c:axPos val="b"/>
        <c:numFmt formatCode="General" sourceLinked="0"/>
        <c:majorTickMark val="none"/>
        <c:minorTickMark val="none"/>
        <c:tickLblPos val="nextTo"/>
        <c:crossAx val="116211072"/>
        <c:crosses val="autoZero"/>
        <c:auto val="1"/>
        <c:lblAlgn val="ctr"/>
        <c:lblOffset val="100"/>
        <c:noMultiLvlLbl val="0"/>
      </c:catAx>
      <c:valAx>
        <c:axId val="116211072"/>
        <c:scaling>
          <c:orientation val="minMax"/>
        </c:scaling>
        <c:delete val="1"/>
        <c:axPos val="l"/>
        <c:numFmt formatCode="#,##0" sourceLinked="1"/>
        <c:majorTickMark val="none"/>
        <c:minorTickMark val="none"/>
        <c:tickLblPos val="none"/>
        <c:crossAx val="116209536"/>
        <c:crosses val="autoZero"/>
        <c:crossBetween val="between"/>
      </c:valAx>
    </c:plotArea>
    <c:plotVisOnly val="1"/>
    <c:dispBlanksAs val="gap"/>
    <c:showDLblsOverMax val="0"/>
  </c:chart>
  <c:txPr>
    <a:bodyPr/>
    <a:lstStyle/>
    <a:p>
      <a:pPr>
        <a:defRPr sz="1800"/>
      </a:pPr>
      <a:endParaRPr lang="en-US"/>
    </a:p>
  </c:txPr>
  <c:externalData r:id="rId1">
    <c:autoUpdate val="0"/>
  </c:externalData>
  <c:userShapes r:id="rId2"/>
</c:chartSpace>
</file>

<file path=ppt/diagrams/colors1.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1AD57A-3AFC-4BB1-AAC0-B1AB68D37ED7}" type="doc">
      <dgm:prSet loTypeId="urn:microsoft.com/office/officeart/2005/8/layout/venn1" loCatId="relationship" qsTypeId="urn:microsoft.com/office/officeart/2005/8/quickstyle/simple1" qsCatId="simple" csTypeId="urn:microsoft.com/office/officeart/2005/8/colors/accent6_5" csCatId="accent6" phldr="1"/>
      <dgm:spPr/>
      <dgm:t>
        <a:bodyPr/>
        <a:lstStyle/>
        <a:p>
          <a:endParaRPr lang="en-US"/>
        </a:p>
      </dgm:t>
    </dgm:pt>
    <dgm:pt modelId="{9E513C90-8945-411F-A950-4F9E49622971}">
      <dgm:prSet/>
      <dgm:spPr/>
      <dgm:t>
        <a:bodyPr/>
        <a:lstStyle/>
        <a:p>
          <a:pPr rtl="0"/>
          <a:r>
            <a:rPr lang="en-US" b="1" u="sng" dirty="0" smtClean="0"/>
            <a:t>THANK YOU</a:t>
          </a:r>
          <a:endParaRPr lang="en-US" b="1" u="sng" dirty="0"/>
        </a:p>
      </dgm:t>
    </dgm:pt>
    <dgm:pt modelId="{C745E40E-2392-49EB-B147-20302CD8F0BC}" type="parTrans" cxnId="{E3A4D24C-F721-428A-B51D-87AC7DC3A447}">
      <dgm:prSet/>
      <dgm:spPr/>
      <dgm:t>
        <a:bodyPr/>
        <a:lstStyle/>
        <a:p>
          <a:endParaRPr lang="en-US"/>
        </a:p>
      </dgm:t>
    </dgm:pt>
    <dgm:pt modelId="{E67D437F-0C69-43CC-BD60-364914176E94}" type="sibTrans" cxnId="{E3A4D24C-F721-428A-B51D-87AC7DC3A447}">
      <dgm:prSet/>
      <dgm:spPr/>
      <dgm:t>
        <a:bodyPr/>
        <a:lstStyle/>
        <a:p>
          <a:endParaRPr lang="en-US"/>
        </a:p>
      </dgm:t>
    </dgm:pt>
    <dgm:pt modelId="{508C1700-101D-4FE4-B54A-D6954CF7319D}" type="pres">
      <dgm:prSet presAssocID="{3C1AD57A-3AFC-4BB1-AAC0-B1AB68D37ED7}" presName="compositeShape" presStyleCnt="0">
        <dgm:presLayoutVars>
          <dgm:chMax val="7"/>
          <dgm:dir/>
          <dgm:resizeHandles val="exact"/>
        </dgm:presLayoutVars>
      </dgm:prSet>
      <dgm:spPr/>
      <dgm:t>
        <a:bodyPr/>
        <a:lstStyle/>
        <a:p>
          <a:endParaRPr lang="en-US"/>
        </a:p>
      </dgm:t>
    </dgm:pt>
    <dgm:pt modelId="{B442E16B-49AA-4A49-89BF-FC97702FF65E}" type="pres">
      <dgm:prSet presAssocID="{9E513C90-8945-411F-A950-4F9E49622971}" presName="circ1TxSh" presStyleLbl="vennNode1" presStyleIdx="0" presStyleCnt="1" custScaleX="706667"/>
      <dgm:spPr/>
      <dgm:t>
        <a:bodyPr/>
        <a:lstStyle/>
        <a:p>
          <a:endParaRPr lang="en-US"/>
        </a:p>
      </dgm:t>
    </dgm:pt>
  </dgm:ptLst>
  <dgm:cxnLst>
    <dgm:cxn modelId="{5D4E87B1-E5C8-42FA-8581-AA434524684F}" type="presOf" srcId="{9E513C90-8945-411F-A950-4F9E49622971}" destId="{B442E16B-49AA-4A49-89BF-FC97702FF65E}" srcOrd="0" destOrd="0" presId="urn:microsoft.com/office/officeart/2005/8/layout/venn1"/>
    <dgm:cxn modelId="{E3A4D24C-F721-428A-B51D-87AC7DC3A447}" srcId="{3C1AD57A-3AFC-4BB1-AAC0-B1AB68D37ED7}" destId="{9E513C90-8945-411F-A950-4F9E49622971}" srcOrd="0" destOrd="0" parTransId="{C745E40E-2392-49EB-B147-20302CD8F0BC}" sibTransId="{E67D437F-0C69-43CC-BD60-364914176E94}"/>
    <dgm:cxn modelId="{A0DA372A-3977-40FB-A725-2D0812C930BD}" type="presOf" srcId="{3C1AD57A-3AFC-4BB1-AAC0-B1AB68D37ED7}" destId="{508C1700-101D-4FE4-B54A-D6954CF7319D}" srcOrd="0" destOrd="0" presId="urn:microsoft.com/office/officeart/2005/8/layout/venn1"/>
    <dgm:cxn modelId="{12952DC2-B0DE-4BB2-98B8-52E0C9DDBAF0}" type="presParOf" srcId="{508C1700-101D-4FE4-B54A-D6954CF7319D}" destId="{B442E16B-49AA-4A49-89BF-FC97702FF65E}" srcOrd="0"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42E16B-49AA-4A49-89BF-FC97702FF65E}">
      <dsp:nvSpPr>
        <dsp:cNvPr id="0" name=""/>
        <dsp:cNvSpPr/>
      </dsp:nvSpPr>
      <dsp:spPr>
        <a:xfrm>
          <a:off x="76198" y="0"/>
          <a:ext cx="8077203" cy="1143000"/>
        </a:xfrm>
        <a:prstGeom prst="ellipse">
          <a:avLst/>
        </a:prstGeom>
        <a:solidFill>
          <a:schemeClr val="accent6">
            <a:shade val="80000"/>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2533650" rtl="0">
            <a:lnSpc>
              <a:spcPct val="90000"/>
            </a:lnSpc>
            <a:spcBef>
              <a:spcPct val="0"/>
            </a:spcBef>
            <a:spcAft>
              <a:spcPct val="35000"/>
            </a:spcAft>
          </a:pPr>
          <a:r>
            <a:rPr lang="en-US" sz="5700" b="1" u="sng" kern="1200" dirty="0" smtClean="0"/>
            <a:t>THANK YOU</a:t>
          </a:r>
          <a:endParaRPr lang="en-US" sz="5700" b="1" u="sng" kern="1200" dirty="0"/>
        </a:p>
      </dsp:txBody>
      <dsp:txXfrm>
        <a:off x="1259077" y="167388"/>
        <a:ext cx="5711445" cy="808224"/>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0.26364</cdr:x>
      <cdr:y>0.08861</cdr:y>
    </cdr:from>
    <cdr:to>
      <cdr:x>0.38</cdr:x>
      <cdr:y>0.1519</cdr:y>
    </cdr:to>
    <cdr:sp macro="" textlink="">
      <cdr:nvSpPr>
        <cdr:cNvPr id="2" name="TextBox 1"/>
        <cdr:cNvSpPr txBox="1"/>
      </cdr:nvSpPr>
      <cdr:spPr>
        <a:xfrm xmlns:a="http://schemas.openxmlformats.org/drawingml/2006/main">
          <a:off x="2071702" y="500066"/>
          <a:ext cx="914400" cy="35719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endParaRPr lang="en-US" sz="1100" dirty="0"/>
        </a:p>
      </cdr:txBody>
    </cdr:sp>
  </cdr:relSizeAnchor>
</c:userShapes>
</file>

<file path=ppt/drawings/drawing2.xml><?xml version="1.0" encoding="utf-8"?>
<c:userShapes xmlns:c="http://schemas.openxmlformats.org/drawingml/2006/chart">
  <cdr:relSizeAnchor xmlns:cdr="http://schemas.openxmlformats.org/drawingml/2006/chartDrawing">
    <cdr:from>
      <cdr:x>0.26364</cdr:x>
      <cdr:y>0.08861</cdr:y>
    </cdr:from>
    <cdr:to>
      <cdr:x>0.38</cdr:x>
      <cdr:y>0.1519</cdr:y>
    </cdr:to>
    <cdr:sp macro="" textlink="">
      <cdr:nvSpPr>
        <cdr:cNvPr id="2" name="TextBox 1"/>
        <cdr:cNvSpPr txBox="1"/>
      </cdr:nvSpPr>
      <cdr:spPr>
        <a:xfrm xmlns:a="http://schemas.openxmlformats.org/drawingml/2006/main">
          <a:off x="2071702" y="500066"/>
          <a:ext cx="914400" cy="35719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endParaRPr lang="en-US" sz="11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DBFE96E-1001-4733-BF9F-8057E9940A38}" type="datetimeFigureOut">
              <a:rPr lang="en-US" smtClean="0"/>
              <a:pPr/>
              <a:t>2/23/2023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5B77F6F-E9EF-43F1-ACB2-498E91C91F23}"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IN" sz="1600" dirty="0"/>
              <a:t>To cater to the additional demand of flat products decision was taken to expand the Plant to the crude steel producing capacity of 1.8 MT. </a:t>
            </a:r>
          </a:p>
          <a:p>
            <a:endParaRPr lang="en-IN" sz="1600" dirty="0"/>
          </a:p>
          <a:p>
            <a:endParaRPr lang="en-IN" sz="1600" dirty="0"/>
          </a:p>
          <a:p>
            <a:pPr algn="just"/>
            <a:r>
              <a:rPr lang="en-IN" sz="1600" dirty="0"/>
              <a:t>To overcome technological obsolesce and to remain competitor in the market, RSP went for further modernisation during 1989-1999 to a crude steel capacity of 1.9'MT and after that </a:t>
            </a:r>
          </a:p>
          <a:p>
            <a:pPr algn="just"/>
            <a:endParaRPr lang="en-IN" sz="1600" dirty="0"/>
          </a:p>
          <a:p>
            <a:pPr algn="just"/>
            <a:endParaRPr lang="en-IN" sz="1600" dirty="0"/>
          </a:p>
          <a:p>
            <a:pPr algn="just"/>
            <a:r>
              <a:rPr lang="en-IN" sz="1600" dirty="0"/>
              <a:t> RSP has just concluded its 3</a:t>
            </a:r>
            <a:r>
              <a:rPr lang="en-IN" sz="1600" baseline="30000" dirty="0"/>
              <a:t>rd</a:t>
            </a:r>
            <a:r>
              <a:rPr lang="en-IN" sz="1600" dirty="0"/>
              <a:t> phase of capacity enhancement with latest technology input to increase economy of scale, enlarge customer base, improve labour productivity, adherence of environment norms and better techno economics. </a:t>
            </a:r>
          </a:p>
          <a:p>
            <a:endParaRPr lang="en-US" sz="1600" dirty="0"/>
          </a:p>
        </p:txBody>
      </p:sp>
      <p:sp>
        <p:nvSpPr>
          <p:cNvPr id="4" name="Slide Number Placeholder 3"/>
          <p:cNvSpPr>
            <a:spLocks noGrp="1"/>
          </p:cNvSpPr>
          <p:nvPr>
            <p:ph type="sldNum" sz="quarter" idx="10"/>
          </p:nvPr>
        </p:nvSpPr>
        <p:spPr/>
        <p:txBody>
          <a:bodyPr/>
          <a:lstStyle/>
          <a:p>
            <a:fld id="{37F73A55-EFA1-44D3-B584-D8A5BC30BDB1}" type="slidenum">
              <a:rPr lang="en-US" smtClean="0"/>
              <a:pPr/>
              <a:t>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15E5923-369A-405E-89A4-DCD1BE747564}" type="datetimeFigureOut">
              <a:rPr lang="en-US" smtClean="0"/>
              <a:pPr/>
              <a:t>2/23/2023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232A41-3F0C-424D-A3FB-D9D763EA3A8C}" type="slidenum">
              <a:rPr lang="en-US" smtClean="0"/>
              <a:pPr/>
              <a:t>‹#›</a:t>
            </a:fld>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15E5923-369A-405E-89A4-DCD1BE747564}" type="datetimeFigureOut">
              <a:rPr lang="en-US" smtClean="0"/>
              <a:pPr/>
              <a:t>2/23/2023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232A41-3F0C-424D-A3FB-D9D763EA3A8C}" type="slidenum">
              <a:rPr lang="en-US" smtClean="0"/>
              <a:pPr/>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15E5923-369A-405E-89A4-DCD1BE747564}" type="datetimeFigureOut">
              <a:rPr lang="en-US" smtClean="0"/>
              <a:pPr/>
              <a:t>2/23/2023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232A41-3F0C-424D-A3FB-D9D763EA3A8C}" type="slidenum">
              <a:rPr lang="en-US" smtClean="0"/>
              <a:pPr/>
              <a:t>‹#›</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15E5923-369A-405E-89A4-DCD1BE747564}" type="datetimeFigureOut">
              <a:rPr lang="en-US" smtClean="0"/>
              <a:pPr/>
              <a:t>2/23/2023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232A41-3F0C-424D-A3FB-D9D763EA3A8C}" type="slidenum">
              <a:rPr lang="en-US" smtClean="0"/>
              <a:pPr/>
              <a:t>‹#›</a:t>
            </a:fld>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15E5923-369A-405E-89A4-DCD1BE747564}" type="datetimeFigureOut">
              <a:rPr lang="en-US" smtClean="0"/>
              <a:pPr/>
              <a:t>2/23/2023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232A41-3F0C-424D-A3FB-D9D763EA3A8C}" type="slidenum">
              <a:rPr lang="en-US" smtClean="0"/>
              <a:pPr/>
              <a:t>‹#›</a:t>
            </a:fld>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15E5923-369A-405E-89A4-DCD1BE747564}" type="datetimeFigureOut">
              <a:rPr lang="en-US" smtClean="0"/>
              <a:pPr/>
              <a:t>2/23/2023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232A41-3F0C-424D-A3FB-D9D763EA3A8C}" type="slidenum">
              <a:rPr lang="en-US" smtClean="0"/>
              <a:pPr/>
              <a:t>‹#›</a:t>
            </a:fld>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15E5923-369A-405E-89A4-DCD1BE747564}" type="datetimeFigureOut">
              <a:rPr lang="en-US" smtClean="0"/>
              <a:pPr/>
              <a:t>2/23/2023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B232A41-3F0C-424D-A3FB-D9D763EA3A8C}" type="slidenum">
              <a:rPr lang="en-US" smtClean="0"/>
              <a:pPr/>
              <a:t>‹#›</a:t>
            </a:fld>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15E5923-369A-405E-89A4-DCD1BE747564}" type="datetimeFigureOut">
              <a:rPr lang="en-US" smtClean="0"/>
              <a:pPr/>
              <a:t>2/23/2023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B232A41-3F0C-424D-A3FB-D9D763EA3A8C}" type="slidenum">
              <a:rPr lang="en-US" smtClean="0"/>
              <a:pPr/>
              <a:t>‹#›</a:t>
            </a:fld>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5E5923-369A-405E-89A4-DCD1BE747564}" type="datetimeFigureOut">
              <a:rPr lang="en-US" smtClean="0"/>
              <a:pPr/>
              <a:t>2/23/2023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B232A41-3F0C-424D-A3FB-D9D763EA3A8C}" type="slidenum">
              <a:rPr lang="en-US" smtClean="0"/>
              <a:pPr/>
              <a:t>‹#›</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15E5923-369A-405E-89A4-DCD1BE747564}" type="datetimeFigureOut">
              <a:rPr lang="en-US" smtClean="0"/>
              <a:pPr/>
              <a:t>2/23/2023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232A41-3F0C-424D-A3FB-D9D763EA3A8C}" type="slidenum">
              <a:rPr lang="en-US" smtClean="0"/>
              <a:pPr/>
              <a:t>‹#›</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15E5923-369A-405E-89A4-DCD1BE747564}" type="datetimeFigureOut">
              <a:rPr lang="en-US" smtClean="0"/>
              <a:pPr/>
              <a:t>2/23/2023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232A41-3F0C-424D-A3FB-D9D763EA3A8C}" type="slidenum">
              <a:rPr lang="en-US" smtClean="0"/>
              <a:pPr/>
              <a:t>‹#›</a:t>
            </a:fld>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5E5923-369A-405E-89A4-DCD1BE747564}" type="datetimeFigureOut">
              <a:rPr lang="en-US" smtClean="0"/>
              <a:pPr/>
              <a:t>2/23/2023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232A41-3F0C-424D-A3FB-D9D763EA3A8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10" Type="http://schemas.openxmlformats.org/officeDocument/2006/relationships/image" Target="../media/image18.jpeg"/><Relationship Id="rId4" Type="http://schemas.openxmlformats.org/officeDocument/2006/relationships/image" Target="../media/image12.jpeg"/><Relationship Id="rId9" Type="http://schemas.openxmlformats.org/officeDocument/2006/relationships/image" Target="../media/image17.jpeg"/></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19.jpeg"/><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jpe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0.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6.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chart" Target="../charts/chart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Picture 1"/>
          <p:cNvPicPr>
            <a:picLocks noChangeAspect="1" noChangeArrowheads="1"/>
          </p:cNvPicPr>
          <p:nvPr/>
        </p:nvPicPr>
        <p:blipFill>
          <a:blip r:embed="rId2">
            <a:lum bright="63000" contrast="-77000"/>
          </a:blip>
          <a:srcRect/>
          <a:stretch>
            <a:fillRect/>
          </a:stretch>
        </p:blipFill>
        <p:spPr bwMode="auto">
          <a:xfrm>
            <a:off x="42610" y="129722"/>
            <a:ext cx="8958546" cy="6585426"/>
          </a:xfrm>
          <a:prstGeom prst="rect">
            <a:avLst/>
          </a:prstGeom>
          <a:noFill/>
          <a:ln w="9525">
            <a:noFill/>
            <a:miter lim="800000"/>
            <a:headEnd/>
            <a:tailEnd/>
          </a:ln>
          <a:effectLst/>
        </p:spPr>
      </p:pic>
      <p:sp>
        <p:nvSpPr>
          <p:cNvPr id="8" name="TextBox 7"/>
          <p:cNvSpPr txBox="1"/>
          <p:nvPr/>
        </p:nvSpPr>
        <p:spPr>
          <a:xfrm>
            <a:off x="1142976" y="2865680"/>
            <a:ext cx="7136249" cy="923330"/>
          </a:xfrm>
          <a:prstGeom prst="rect">
            <a:avLst/>
          </a:prstGeom>
        </p:spPr>
        <p:style>
          <a:lnRef idx="0">
            <a:schemeClr val="accent2"/>
          </a:lnRef>
          <a:fillRef idx="3">
            <a:schemeClr val="accent2"/>
          </a:fillRef>
          <a:effectRef idx="3">
            <a:schemeClr val="accent2"/>
          </a:effectRef>
          <a:fontRef idx="minor">
            <a:schemeClr val="lt1"/>
          </a:fontRef>
        </p:style>
        <p:txBody>
          <a:bodyPr wrap="none" rtlCol="0">
            <a:spAutoFit/>
          </a:bodyPr>
          <a:lstStyle/>
          <a:p>
            <a:r>
              <a:rPr lang="en-IN" sz="5400" b="1" dirty="0" smtClean="0">
                <a:solidFill>
                  <a:srgbClr val="33CC33"/>
                </a:solidFill>
              </a:rPr>
              <a:t>ROURKELA STEEL PLANT</a:t>
            </a:r>
            <a:endParaRPr lang="en-US" sz="5400" b="1" dirty="0">
              <a:solidFill>
                <a:srgbClr val="33CC33"/>
              </a:solidFill>
            </a:endParaRPr>
          </a:p>
        </p:txBody>
      </p:sp>
      <p:sp>
        <p:nvSpPr>
          <p:cNvPr id="3" name="TextBox 2"/>
          <p:cNvSpPr txBox="1"/>
          <p:nvPr/>
        </p:nvSpPr>
        <p:spPr>
          <a:xfrm>
            <a:off x="214282" y="3643314"/>
            <a:ext cx="341760" cy="923330"/>
          </a:xfrm>
          <a:prstGeom prst="rect">
            <a:avLst/>
          </a:prstGeom>
          <a:noFill/>
        </p:spPr>
        <p:txBody>
          <a:bodyPr wrap="none" rtlCol="0">
            <a:spAutoFit/>
          </a:bodyPr>
          <a:lstStyle/>
          <a:p>
            <a:r>
              <a:rPr lang="en-IN" sz="5400" b="1" dirty="0" smtClean="0">
                <a:solidFill>
                  <a:srgbClr val="0000FF"/>
                </a:solidFill>
              </a:rPr>
              <a:t> </a:t>
            </a:r>
            <a:endParaRPr lang="en-US" sz="3600" b="1" dirty="0">
              <a:solidFill>
                <a:srgbClr val="0000FF"/>
              </a:solidFill>
            </a:endParaRPr>
          </a:p>
        </p:txBody>
      </p:sp>
      <p:pic>
        <p:nvPicPr>
          <p:cNvPr id="9" name="Picture 8" descr="C:\Users\VPA\Downloads\283305406_5080123535396866_5336854257819228147_n.jpg"/>
          <p:cNvPicPr/>
          <p:nvPr/>
        </p:nvPicPr>
        <p:blipFill rotWithShape="1">
          <a:blip r:embed="rId3" cstate="print">
            <a:extLst>
              <a:ext uri="{28A0092B-C50C-407E-A947-70E740481C1C}">
                <a14:useLocalDpi xmlns:a14="http://schemas.microsoft.com/office/drawing/2010/main" val="0"/>
              </a:ext>
            </a:extLst>
          </a:blip>
          <a:srcRect l="1" r="30978"/>
          <a:stretch/>
        </p:blipFill>
        <p:spPr bwMode="auto">
          <a:xfrm>
            <a:off x="1928794" y="142852"/>
            <a:ext cx="4000528" cy="1857388"/>
          </a:xfrm>
          <a:prstGeom prst="rect">
            <a:avLst/>
          </a:prstGeom>
          <a:noFill/>
          <a:ln>
            <a:noFill/>
          </a:ln>
          <a:extLst>
            <a:ext uri="{53640926-AAD7-44D8-BBD7-CCE9431645EC}">
              <a14:shadowObscured xmlns:a14="http://schemas.microsoft.com/office/drawing/2010/main"/>
            </a:ext>
          </a:extLst>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142844" y="785795"/>
          <a:ext cx="8858311" cy="5955072"/>
        </p:xfrm>
        <a:graphic>
          <a:graphicData uri="http://schemas.openxmlformats.org/drawingml/2006/table">
            <a:tbl>
              <a:tblPr/>
              <a:tblGrid>
                <a:gridCol w="357190">
                  <a:extLst>
                    <a:ext uri="{9D8B030D-6E8A-4147-A177-3AD203B41FA5}">
                      <a16:colId xmlns:a16="http://schemas.microsoft.com/office/drawing/2014/main" val="20000"/>
                    </a:ext>
                  </a:extLst>
                </a:gridCol>
                <a:gridCol w="2451987">
                  <a:extLst>
                    <a:ext uri="{9D8B030D-6E8A-4147-A177-3AD203B41FA5}">
                      <a16:colId xmlns:a16="http://schemas.microsoft.com/office/drawing/2014/main" val="20001"/>
                    </a:ext>
                  </a:extLst>
                </a:gridCol>
                <a:gridCol w="958286">
                  <a:extLst>
                    <a:ext uri="{9D8B030D-6E8A-4147-A177-3AD203B41FA5}">
                      <a16:colId xmlns:a16="http://schemas.microsoft.com/office/drawing/2014/main" val="20002"/>
                    </a:ext>
                  </a:extLst>
                </a:gridCol>
                <a:gridCol w="958286">
                  <a:extLst>
                    <a:ext uri="{9D8B030D-6E8A-4147-A177-3AD203B41FA5}">
                      <a16:colId xmlns:a16="http://schemas.microsoft.com/office/drawing/2014/main" val="20003"/>
                    </a:ext>
                  </a:extLst>
                </a:gridCol>
                <a:gridCol w="958286">
                  <a:extLst>
                    <a:ext uri="{9D8B030D-6E8A-4147-A177-3AD203B41FA5}">
                      <a16:colId xmlns:a16="http://schemas.microsoft.com/office/drawing/2014/main" val="20004"/>
                    </a:ext>
                  </a:extLst>
                </a:gridCol>
                <a:gridCol w="958286">
                  <a:extLst>
                    <a:ext uri="{9D8B030D-6E8A-4147-A177-3AD203B41FA5}">
                      <a16:colId xmlns:a16="http://schemas.microsoft.com/office/drawing/2014/main" val="20005"/>
                    </a:ext>
                  </a:extLst>
                </a:gridCol>
                <a:gridCol w="958286">
                  <a:extLst>
                    <a:ext uri="{9D8B030D-6E8A-4147-A177-3AD203B41FA5}">
                      <a16:colId xmlns:a16="http://schemas.microsoft.com/office/drawing/2014/main" val="20006"/>
                    </a:ext>
                  </a:extLst>
                </a:gridCol>
                <a:gridCol w="1257704">
                  <a:extLst>
                    <a:ext uri="{9D8B030D-6E8A-4147-A177-3AD203B41FA5}">
                      <a16:colId xmlns:a16="http://schemas.microsoft.com/office/drawing/2014/main" val="20007"/>
                    </a:ext>
                  </a:extLst>
                </a:gridCol>
              </a:tblGrid>
              <a:tr h="237410">
                <a:tc rowSpan="2">
                  <a:txBody>
                    <a:bodyPr/>
                    <a:lstStyle/>
                    <a:p>
                      <a:pPr algn="ctr" fontAlgn="ctr"/>
                      <a:r>
                        <a:rPr lang="en-US" sz="1200" b="1" i="0" u="none" strike="noStrike" dirty="0">
                          <a:solidFill>
                            <a:srgbClr val="000000"/>
                          </a:solidFill>
                          <a:latin typeface="Times New Roman"/>
                        </a:rPr>
                        <a:t>S. 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rowSpan="2">
                  <a:txBody>
                    <a:bodyPr/>
                    <a:lstStyle/>
                    <a:p>
                      <a:pPr algn="ctr" fontAlgn="ctr"/>
                      <a:r>
                        <a:rPr lang="en-US" sz="1600" b="1" i="0" u="none" strike="noStrike" dirty="0">
                          <a:solidFill>
                            <a:srgbClr val="000000"/>
                          </a:solidFill>
                          <a:latin typeface="Times New Roman"/>
                        </a:rPr>
                        <a:t>Name of ECM (Energy Conservation Measure) Implemented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rowSpan="2">
                  <a:txBody>
                    <a:bodyPr/>
                    <a:lstStyle/>
                    <a:p>
                      <a:pPr algn="ctr" fontAlgn="ctr"/>
                      <a:r>
                        <a:rPr lang="en-US" sz="1600" b="1" i="0" u="none" strike="noStrike" dirty="0">
                          <a:solidFill>
                            <a:srgbClr val="000000"/>
                          </a:solidFill>
                          <a:latin typeface="Times New Roman"/>
                        </a:rPr>
                        <a:t>Year of implementation of the ECM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gridSpan="4">
                  <a:txBody>
                    <a:bodyPr/>
                    <a:lstStyle/>
                    <a:p>
                      <a:pPr algn="ctr" fontAlgn="ctr"/>
                      <a:r>
                        <a:rPr lang="en-US" sz="1600" b="1" i="0" u="none" strike="noStrike">
                          <a:solidFill>
                            <a:srgbClr val="000000"/>
                          </a:solidFill>
                          <a:latin typeface="Times New Roman"/>
                        </a:rPr>
                        <a:t>Energy Savings through ECM (kWh)</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algn="ctr" fontAlgn="ctr"/>
                      <a:r>
                        <a:rPr lang="en-US" sz="1600" b="1" i="0" u="none" strike="noStrike">
                          <a:solidFill>
                            <a:srgbClr val="000000"/>
                          </a:solidFill>
                          <a:latin typeface="Times New Roman"/>
                        </a:rPr>
                        <a:t>Investment (in ₹ lakh)</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0"/>
                  </a:ext>
                </a:extLst>
              </a:tr>
              <a:tr h="71223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ctr"/>
                      <a:r>
                        <a:rPr lang="en-US" sz="1600" b="1" i="0" u="none" strike="noStrike" dirty="0">
                          <a:solidFill>
                            <a:srgbClr val="000000"/>
                          </a:solidFill>
                          <a:latin typeface="Times New Roman"/>
                        </a:rPr>
                        <a:t>2018-19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en-US" sz="1600" b="1" i="0" u="none" strike="noStrike" dirty="0">
                          <a:solidFill>
                            <a:srgbClr val="000000"/>
                          </a:solidFill>
                          <a:latin typeface="Times New Roman"/>
                        </a:rPr>
                        <a:t>2019-20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en-US" sz="1600" b="1" i="0" u="none" strike="noStrike" dirty="0">
                          <a:solidFill>
                            <a:srgbClr val="000000"/>
                          </a:solidFill>
                          <a:latin typeface="Times New Roman"/>
                        </a:rPr>
                        <a:t>2020-21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en-US" sz="1600" b="1" i="0" u="none" strike="noStrike" dirty="0">
                          <a:solidFill>
                            <a:srgbClr val="000000"/>
                          </a:solidFill>
                          <a:latin typeface="Times New Roman"/>
                        </a:rPr>
                        <a:t>2021-22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vMerge="1">
                  <a:txBody>
                    <a:bodyPr/>
                    <a:lstStyle/>
                    <a:p>
                      <a:endParaRPr lang="en-US"/>
                    </a:p>
                  </a:txBody>
                  <a:tcPr/>
                </a:tc>
                <a:extLst>
                  <a:ext uri="{0D108BD9-81ED-4DB2-BD59-A6C34878D82A}">
                    <a16:rowId xmlns:a16="http://schemas.microsoft.com/office/drawing/2014/main" val="10001"/>
                  </a:ext>
                </a:extLst>
              </a:tr>
              <a:tr h="803011">
                <a:tc>
                  <a:txBody>
                    <a:bodyPr/>
                    <a:lstStyle/>
                    <a:p>
                      <a:pPr algn="ctr" fontAlgn="ctr"/>
                      <a:r>
                        <a:rPr lang="en-US" sz="1200" b="0" i="0" u="none" strike="noStrike" dirty="0">
                          <a:solidFill>
                            <a:srgbClr val="000000"/>
                          </a:solidFill>
                          <a:latin typeface="Calibri"/>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latin typeface="Calibri"/>
                        </a:rPr>
                        <a:t>Increase in  power generation through  WHRS in BPTG of COB-6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Calibri"/>
                        </a:rPr>
                        <a:t>2018-19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Calibri"/>
                        </a:rPr>
                        <a:t>6044400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Calibri"/>
                        </a:rPr>
                        <a:t>Nil (In House)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602258">
                <a:tc>
                  <a:txBody>
                    <a:bodyPr/>
                    <a:lstStyle/>
                    <a:p>
                      <a:pPr algn="ctr" fontAlgn="ctr"/>
                      <a:r>
                        <a:rPr lang="en-US" sz="1200" b="0" i="0" u="none" strike="noStrike" dirty="0">
                          <a:solidFill>
                            <a:srgbClr val="000000"/>
                          </a:solidFill>
                          <a:latin typeface="Calibri"/>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latin typeface="Calibri"/>
                        </a:rPr>
                        <a:t>Modification of </a:t>
                      </a:r>
                      <a:r>
                        <a:rPr lang="en-US" sz="1400" b="0" i="0" u="none" strike="noStrike" dirty="0" smtClean="0">
                          <a:solidFill>
                            <a:srgbClr val="000000"/>
                          </a:solidFill>
                          <a:latin typeface="Calibri"/>
                        </a:rPr>
                        <a:t> flow</a:t>
                      </a:r>
                      <a:r>
                        <a:rPr lang="en-US" sz="1400" b="0" i="0" u="none" strike="noStrike" baseline="0" dirty="0" smtClean="0">
                          <a:solidFill>
                            <a:srgbClr val="000000"/>
                          </a:solidFill>
                          <a:latin typeface="Calibri"/>
                        </a:rPr>
                        <a:t> element</a:t>
                      </a:r>
                      <a:r>
                        <a:rPr lang="en-US" sz="1400" b="0" i="0" u="none" strike="noStrike" dirty="0" smtClean="0">
                          <a:solidFill>
                            <a:srgbClr val="000000"/>
                          </a:solidFill>
                          <a:latin typeface="Calibri"/>
                        </a:rPr>
                        <a:t>  </a:t>
                      </a:r>
                      <a:r>
                        <a:rPr lang="en-US" sz="1400" b="0" i="0" u="none" strike="noStrike" dirty="0">
                          <a:solidFill>
                            <a:srgbClr val="000000"/>
                          </a:solidFill>
                          <a:latin typeface="Calibri"/>
                        </a:rPr>
                        <a:t>in BFG U/f line to COB#6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latin typeface="Calibri"/>
                        </a:rPr>
                        <a:t>2019-20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Calibri"/>
                        </a:rPr>
                        <a:t>23028000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Calibri"/>
                        </a:rPr>
                        <a:t>Nil (In House)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977595">
                <a:tc>
                  <a:txBody>
                    <a:bodyPr/>
                    <a:lstStyle/>
                    <a:p>
                      <a:pPr algn="ctr" fontAlgn="ctr"/>
                      <a:r>
                        <a:rPr lang="en-US" sz="1200" b="0" i="0" u="none" strike="noStrike" dirty="0">
                          <a:solidFill>
                            <a:srgbClr val="000000"/>
                          </a:solidFill>
                          <a:latin typeface="Calibri"/>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latin typeface="Calibri"/>
                        </a:rPr>
                        <a:t>Increase in power generation in PBS by supplying  more BF Gas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Calibri"/>
                        </a:rPr>
                        <a:t>2020-21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Calibri"/>
                        </a:rPr>
                        <a:t>47324400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400" b="0" i="0" u="none" strike="noStrike">
                        <a:solidFill>
                          <a:srgbClr val="000000"/>
                        </a:solidFill>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Calibri"/>
                        </a:rPr>
                        <a:t>Nil (In House)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003765">
                <a:tc>
                  <a:txBody>
                    <a:bodyPr/>
                    <a:lstStyle/>
                    <a:p>
                      <a:pPr algn="ctr" fontAlgn="ctr"/>
                      <a:r>
                        <a:rPr lang="en-US" sz="1200" b="0" i="0" u="none" strike="noStrike" dirty="0">
                          <a:solidFill>
                            <a:srgbClr val="000000"/>
                          </a:solidFill>
                          <a:latin typeface="Calibri"/>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latin typeface="Calibri"/>
                        </a:rPr>
                        <a:t>Replacement of 20MVA transformer with 25MVA transformer  at </a:t>
                      </a:r>
                      <a:r>
                        <a:rPr lang="en-US" sz="1400" b="0" i="0" u="none" strike="noStrike" dirty="0" smtClean="0">
                          <a:solidFill>
                            <a:srgbClr val="000000"/>
                          </a:solidFill>
                          <a:latin typeface="Calibri"/>
                        </a:rPr>
                        <a:t>TRTG at Blast </a:t>
                      </a:r>
                      <a:r>
                        <a:rPr lang="en-US" sz="1400" b="0" i="0" u="none" strike="noStrike" dirty="0">
                          <a:solidFill>
                            <a:srgbClr val="000000"/>
                          </a:solidFill>
                          <a:latin typeface="Calibri"/>
                        </a:rPr>
                        <a:t>Furnace-V</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latin typeface="Calibri"/>
                        </a:rPr>
                        <a:t>2021-22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Calibri"/>
                        </a:rPr>
                        <a:t>3840000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Calibri"/>
                        </a:rPr>
                        <a:t>148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803011">
                <a:tc>
                  <a:txBody>
                    <a:bodyPr/>
                    <a:lstStyle/>
                    <a:p>
                      <a:pPr algn="ctr" fontAlgn="ctr"/>
                      <a:r>
                        <a:rPr lang="en-US" sz="1200" b="0" i="0" u="none" strike="noStrike" dirty="0">
                          <a:solidFill>
                            <a:srgbClr val="000000"/>
                          </a:solidFill>
                          <a:latin typeface="Times New Roman"/>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Calibri"/>
                        </a:rPr>
                        <a:t>Installation of VVVF drives in ID fans of converter A &amp; B in SMS-II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latin typeface="Calibri"/>
                        </a:rPr>
                        <a:t>2019-20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smtClean="0">
                          <a:solidFill>
                            <a:srgbClr val="000000"/>
                          </a:solidFill>
                          <a:latin typeface="Calibri"/>
                        </a:rPr>
                        <a:t>2411271.75</a:t>
                      </a:r>
                      <a:endParaRPr lang="en-US" sz="1400" b="0" i="0" u="none" strike="noStrike" dirty="0">
                        <a:solidFill>
                          <a:srgbClr val="000000"/>
                        </a:solidFill>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400" b="0" i="0" u="none" strike="noStrike" dirty="0">
                        <a:solidFill>
                          <a:srgbClr val="000000"/>
                        </a:solidFill>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latin typeface="Calibri"/>
                        </a:rPr>
                        <a:t>446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790072">
                <a:tc>
                  <a:txBody>
                    <a:bodyPr/>
                    <a:lstStyle/>
                    <a:p>
                      <a:pPr algn="ctr" fontAlgn="ctr"/>
                      <a:r>
                        <a:rPr lang="en-US" sz="1200" b="0" i="0" u="none" strike="noStrike" dirty="0">
                          <a:solidFill>
                            <a:srgbClr val="000000"/>
                          </a:solidFill>
                          <a:latin typeface="Times New Roman"/>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Calibri"/>
                        </a:rPr>
                        <a:t>Stoppage of Hot Well pumps in cooling tower of SMS-II Caster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latin typeface="Calibri"/>
                        </a:rPr>
                        <a:t>2021-22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latin typeface="Times New Roman"/>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latin typeface="Times New Roman"/>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latin typeface="Times New Roman"/>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latin typeface="Calibri"/>
                        </a:rPr>
                        <a:t>1314000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latin typeface="Calibri"/>
                        </a:rPr>
                        <a:t>Nil (In House)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
        <p:nvSpPr>
          <p:cNvPr id="4" name="Rectangle 3"/>
          <p:cNvSpPr/>
          <p:nvPr/>
        </p:nvSpPr>
        <p:spPr>
          <a:xfrm>
            <a:off x="1071538" y="142852"/>
            <a:ext cx="6357982" cy="46166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en-IN" sz="2400" b="1" u="sng" dirty="0" smtClean="0">
                <a:solidFill>
                  <a:schemeClr val="tx1"/>
                </a:solidFill>
              </a:rPr>
              <a:t>ENERGY CONSERVATION PROJECTS: ELECTRICAL</a:t>
            </a:r>
            <a:endParaRPr lang="en-US" sz="2400" b="1" u="sng" dirty="0">
              <a:solidFill>
                <a:schemeClr val="tx1"/>
              </a:solidFill>
            </a:endParaRPr>
          </a:p>
        </p:txBody>
      </p:sp>
      <p:pic>
        <p:nvPicPr>
          <p:cNvPr id="5" name="Picture 4" descr="C:\Users\VPA\Downloads\283305406_5080123535396866_5336854257819228147_n.jpg"/>
          <p:cNvPicPr/>
          <p:nvPr/>
        </p:nvPicPr>
        <p:blipFill rotWithShape="1">
          <a:blip r:embed="rId2" cstate="print">
            <a:extLst>
              <a:ext uri="{28A0092B-C50C-407E-A947-70E740481C1C}">
                <a14:useLocalDpi xmlns:a14="http://schemas.microsoft.com/office/drawing/2010/main" val="0"/>
              </a:ext>
            </a:extLst>
          </a:blip>
          <a:srcRect l="1" r="30978"/>
          <a:stretch/>
        </p:blipFill>
        <p:spPr bwMode="auto">
          <a:xfrm>
            <a:off x="7786710" y="0"/>
            <a:ext cx="1244402" cy="646981"/>
          </a:xfrm>
          <a:prstGeom prst="rect">
            <a:avLst/>
          </a:prstGeom>
          <a:noFill/>
          <a:ln>
            <a:noFill/>
          </a:ln>
          <a:extLst>
            <a:ext uri="{53640926-AAD7-44D8-BBD7-CCE9431645EC}">
              <a14:shadowObscured xmlns:a14="http://schemas.microsoft.com/office/drawing/2010/main"/>
            </a:ext>
          </a:extLst>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14282" y="691546"/>
            <a:ext cx="8786874" cy="533400"/>
          </a:xfrm>
        </p:spPr>
        <p:style>
          <a:lnRef idx="1">
            <a:schemeClr val="accent6"/>
          </a:lnRef>
          <a:fillRef idx="2">
            <a:schemeClr val="accent6"/>
          </a:fillRef>
          <a:effectRef idx="1">
            <a:schemeClr val="accent6"/>
          </a:effectRef>
          <a:fontRef idx="minor">
            <a:schemeClr val="dk1"/>
          </a:fontRef>
        </p:style>
        <p:txBody>
          <a:bodyPr>
            <a:normAutofit fontScale="90000"/>
          </a:bodyPr>
          <a:lstStyle/>
          <a:p>
            <a:pPr algn="ctr" eaLnBrk="1" hangingPunct="1"/>
            <a:r>
              <a:rPr lang="en-US" sz="3600" b="1" u="sng" dirty="0" smtClean="0">
                <a:solidFill>
                  <a:srgbClr val="FF0000"/>
                </a:solidFill>
              </a:rPr>
              <a:t>INNOVATIVE PROJECT IMPLEMENTED-1</a:t>
            </a:r>
            <a:endParaRPr lang="en-US" sz="3600" u="sng" dirty="0" smtClean="0">
              <a:solidFill>
                <a:srgbClr val="FF0000"/>
              </a:solidFill>
            </a:endParaRPr>
          </a:p>
        </p:txBody>
      </p:sp>
      <p:sp>
        <p:nvSpPr>
          <p:cNvPr id="16387" name="Rectangle 5"/>
          <p:cNvSpPr>
            <a:spLocks noChangeArrowheads="1"/>
          </p:cNvSpPr>
          <p:nvPr/>
        </p:nvSpPr>
        <p:spPr bwMode="auto">
          <a:xfrm>
            <a:off x="62350" y="1250799"/>
            <a:ext cx="9010400" cy="5386090"/>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wrap="square" anchor="ctr">
            <a:spAutoFit/>
          </a:bodyPr>
          <a:lstStyle/>
          <a:p>
            <a:pPr algn="ctr"/>
            <a:r>
              <a:rPr lang="en-US" sz="2400" b="1" u="sng" dirty="0">
                <a:solidFill>
                  <a:srgbClr val="0000FF"/>
                </a:solidFill>
              </a:rPr>
              <a:t>Replacement of 20MVA transformer with 25MVA transformer  at </a:t>
            </a:r>
            <a:r>
              <a:rPr lang="en-US" sz="2400" b="1" u="sng" dirty="0" smtClean="0">
                <a:solidFill>
                  <a:srgbClr val="0000FF"/>
                </a:solidFill>
              </a:rPr>
              <a:t>TRTG(Top </a:t>
            </a:r>
            <a:r>
              <a:rPr lang="en-US" sz="2400" b="1" u="sng" dirty="0">
                <a:solidFill>
                  <a:srgbClr val="0000FF"/>
                </a:solidFill>
              </a:rPr>
              <a:t>Recovery </a:t>
            </a:r>
            <a:r>
              <a:rPr lang="en-US" sz="2400" b="1" u="sng" dirty="0" err="1" smtClean="0">
                <a:solidFill>
                  <a:srgbClr val="0000FF"/>
                </a:solidFill>
              </a:rPr>
              <a:t>Turbogenerator</a:t>
            </a:r>
            <a:r>
              <a:rPr lang="en-US" sz="2400" b="1" u="sng" dirty="0" smtClean="0">
                <a:solidFill>
                  <a:srgbClr val="0000FF"/>
                </a:solidFill>
              </a:rPr>
              <a:t> </a:t>
            </a:r>
            <a:r>
              <a:rPr lang="en-US" sz="2400" b="1" u="sng" dirty="0">
                <a:solidFill>
                  <a:srgbClr val="0000FF"/>
                </a:solidFill>
              </a:rPr>
              <a:t>) Blast </a:t>
            </a:r>
            <a:r>
              <a:rPr lang="en-US" sz="2400" b="1" u="sng" dirty="0" smtClean="0">
                <a:solidFill>
                  <a:srgbClr val="0000FF"/>
                </a:solidFill>
              </a:rPr>
              <a:t>Furnace-5 </a:t>
            </a:r>
            <a:r>
              <a:rPr lang="en-US" sz="2400" b="1" u="sng" dirty="0">
                <a:solidFill>
                  <a:srgbClr val="0000FF"/>
                </a:solidFill>
              </a:rPr>
              <a:t>:</a:t>
            </a:r>
          </a:p>
          <a:p>
            <a:pPr algn="ctr"/>
            <a:endParaRPr lang="en-US" sz="2000" dirty="0">
              <a:solidFill>
                <a:srgbClr val="0000FF"/>
              </a:solidFill>
            </a:endParaRPr>
          </a:p>
          <a:p>
            <a:pPr>
              <a:lnSpc>
                <a:spcPct val="150000"/>
              </a:lnSpc>
            </a:pPr>
            <a:r>
              <a:rPr lang="en-US" sz="2300" b="1" dirty="0"/>
              <a:t> </a:t>
            </a:r>
            <a:r>
              <a:rPr lang="en-US" sz="2300" b="1" u="sng" dirty="0">
                <a:solidFill>
                  <a:srgbClr val="FF0000"/>
                </a:solidFill>
              </a:rPr>
              <a:t>Problem:</a:t>
            </a:r>
            <a:r>
              <a:rPr lang="en-US" sz="2300" b="1" dirty="0">
                <a:solidFill>
                  <a:schemeClr val="tx1"/>
                </a:solidFill>
              </a:rPr>
              <a:t> </a:t>
            </a:r>
            <a:r>
              <a:rPr lang="en-US" sz="2300" dirty="0"/>
              <a:t>1. </a:t>
            </a:r>
            <a:r>
              <a:rPr lang="en-US" sz="2300" dirty="0" smtClean="0"/>
              <a:t>TRTG </a:t>
            </a:r>
            <a:r>
              <a:rPr lang="en-US" sz="2300" dirty="0"/>
              <a:t>is provided in </a:t>
            </a:r>
            <a:r>
              <a:rPr lang="en-US" sz="2300" dirty="0" smtClean="0"/>
              <a:t>BF-5 </a:t>
            </a:r>
            <a:r>
              <a:rPr lang="en-US" sz="2300" dirty="0"/>
              <a:t>to produce electrical power by </a:t>
            </a:r>
            <a:r>
              <a:rPr lang="en-US" sz="2300" dirty="0" smtClean="0"/>
              <a:t>utilizing  </a:t>
            </a:r>
            <a:r>
              <a:rPr lang="en-US" sz="2300" dirty="0"/>
              <a:t>top gas pressure. It was designed to produce 14 MW power with generator Maximum capacity of 20MW. The installed transformer capacity was of 20MVA and </a:t>
            </a:r>
            <a:r>
              <a:rPr lang="en-US" sz="2300" dirty="0" smtClean="0"/>
              <a:t> </a:t>
            </a:r>
            <a:r>
              <a:rPr lang="en-US" sz="2300" dirty="0"/>
              <a:t>power generation was locked at 14.8 Maximum</a:t>
            </a:r>
            <a:r>
              <a:rPr lang="en-US" sz="2300" dirty="0" smtClean="0"/>
              <a:t>. </a:t>
            </a:r>
            <a:r>
              <a:rPr lang="en-US" sz="2300" dirty="0"/>
              <a:t>After commissioning and full capacity furnace operation  it was noticed that the TRT sub-bypass valve remains open even after 14MW , which indicates that the possibility of increase in power generation but could not be done due to constraint in </a:t>
            </a:r>
            <a:r>
              <a:rPr lang="en-US" sz="2300" dirty="0" smtClean="0"/>
              <a:t>transformer </a:t>
            </a:r>
            <a:r>
              <a:rPr lang="en-US" sz="2300" dirty="0"/>
              <a:t>capacity</a:t>
            </a:r>
            <a:r>
              <a:rPr lang="en-US" sz="2200" dirty="0"/>
              <a:t>.</a:t>
            </a:r>
          </a:p>
        </p:txBody>
      </p:sp>
      <p:pic>
        <p:nvPicPr>
          <p:cNvPr id="4" name="Picture 3" descr="C:\Users\VPA\Downloads\283305406_5080123535396866_5336854257819228147_n.jpg"/>
          <p:cNvPicPr/>
          <p:nvPr/>
        </p:nvPicPr>
        <p:blipFill rotWithShape="1">
          <a:blip r:embed="rId2" cstate="print">
            <a:extLst>
              <a:ext uri="{28A0092B-C50C-407E-A947-70E740481C1C}">
                <a14:useLocalDpi xmlns:a14="http://schemas.microsoft.com/office/drawing/2010/main" val="0"/>
              </a:ext>
            </a:extLst>
          </a:blip>
          <a:srcRect l="1" r="30978"/>
          <a:stretch/>
        </p:blipFill>
        <p:spPr bwMode="auto">
          <a:xfrm>
            <a:off x="7858148" y="0"/>
            <a:ext cx="1101526" cy="646981"/>
          </a:xfrm>
          <a:prstGeom prst="rect">
            <a:avLst/>
          </a:prstGeom>
          <a:noFill/>
          <a:ln>
            <a:noFill/>
          </a:ln>
          <a:extLst>
            <a:ext uri="{53640926-AAD7-44D8-BBD7-CCE9431645EC}">
              <a14:shadowObscured xmlns:a14="http://schemas.microsoft.com/office/drawing/2010/main"/>
            </a:ext>
          </a:extLst>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142851"/>
            <a:ext cx="7115196" cy="259325"/>
          </a:xfrm>
        </p:spPr>
        <p:style>
          <a:lnRef idx="1">
            <a:schemeClr val="accent3"/>
          </a:lnRef>
          <a:fillRef idx="2">
            <a:schemeClr val="accent3"/>
          </a:fillRef>
          <a:effectRef idx="1">
            <a:schemeClr val="accent3"/>
          </a:effectRef>
          <a:fontRef idx="minor">
            <a:schemeClr val="dk1"/>
          </a:fontRef>
        </p:style>
        <p:txBody>
          <a:bodyPr>
            <a:normAutofit fontScale="90000"/>
          </a:bodyPr>
          <a:lstStyle/>
          <a:p>
            <a:pPr algn="ctr"/>
            <a:r>
              <a:rPr lang="en-US" sz="1800" b="1" u="sng" dirty="0" smtClean="0">
                <a:solidFill>
                  <a:srgbClr val="0000CC"/>
                </a:solidFill>
              </a:rPr>
              <a:t>Line diagram of BFG in RSP (Replacement of Transformer)</a:t>
            </a:r>
          </a:p>
        </p:txBody>
      </p:sp>
      <p:cxnSp>
        <p:nvCxnSpPr>
          <p:cNvPr id="10" name="Straight Arrow Connector 9"/>
          <p:cNvCxnSpPr/>
          <p:nvPr/>
        </p:nvCxnSpPr>
        <p:spPr>
          <a:xfrm flipV="1">
            <a:off x="914400" y="1057276"/>
            <a:ext cx="4295775" cy="95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a:off x="1321571" y="1750207"/>
            <a:ext cx="135732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2000232" y="2428868"/>
            <a:ext cx="214315" cy="714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6" name="Flowchart: Collate 25"/>
          <p:cNvSpPr/>
          <p:nvPr/>
        </p:nvSpPr>
        <p:spPr>
          <a:xfrm rot="5400000">
            <a:off x="2547937" y="957263"/>
            <a:ext cx="152400" cy="219075"/>
          </a:xfrm>
          <a:prstGeom prst="flowChartCollate">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cxnSp>
        <p:nvCxnSpPr>
          <p:cNvPr id="28" name="Straight Arrow Connector 27"/>
          <p:cNvCxnSpPr/>
          <p:nvPr/>
        </p:nvCxnSpPr>
        <p:spPr>
          <a:xfrm rot="16200000" flipV="1">
            <a:off x="3373742" y="912482"/>
            <a:ext cx="258146" cy="477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5210175" y="676430"/>
            <a:ext cx="0" cy="2133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5210175" y="676430"/>
            <a:ext cx="9144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5210175" y="2810030"/>
            <a:ext cx="2057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flipH="1" flipV="1">
            <a:off x="4799012" y="3649818"/>
            <a:ext cx="1708150" cy="28575"/>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V="1">
            <a:off x="7267575" y="1713068"/>
            <a:ext cx="0" cy="1076325"/>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7267575" y="1717830"/>
            <a:ext cx="990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rot="5400000">
            <a:off x="7771415" y="2171254"/>
            <a:ext cx="944947" cy="285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6" name="Flowchart: Collate 55"/>
          <p:cNvSpPr/>
          <p:nvPr/>
        </p:nvSpPr>
        <p:spPr>
          <a:xfrm rot="5400000">
            <a:off x="6919913" y="2700492"/>
            <a:ext cx="152400" cy="219075"/>
          </a:xfrm>
          <a:prstGeom prst="flowChartCollat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sp>
        <p:nvSpPr>
          <p:cNvPr id="57" name="Flowchart: Collate 56"/>
          <p:cNvSpPr/>
          <p:nvPr/>
        </p:nvSpPr>
        <p:spPr>
          <a:xfrm>
            <a:off x="8105775" y="1944843"/>
            <a:ext cx="304800" cy="171450"/>
          </a:xfrm>
          <a:prstGeom prst="flowChartCollate">
            <a:avLst/>
          </a:prstGeom>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endParaRPr lang="en-US">
              <a:solidFill>
                <a:schemeClr val="tx1"/>
              </a:solidFill>
            </a:endParaRPr>
          </a:p>
        </p:txBody>
      </p:sp>
      <p:sp>
        <p:nvSpPr>
          <p:cNvPr id="5144" name="TextBox 57"/>
          <p:cNvSpPr txBox="1">
            <a:spLocks noChangeArrowheads="1"/>
          </p:cNvSpPr>
          <p:nvPr/>
        </p:nvSpPr>
        <p:spPr bwMode="auto">
          <a:xfrm>
            <a:off x="5643570" y="3857629"/>
            <a:ext cx="1428760" cy="984885"/>
          </a:xfrm>
          <a:prstGeom prst="rect">
            <a:avLst/>
          </a:prstGeom>
          <a:noFill/>
          <a:ln w="9525">
            <a:noFill/>
            <a:miter lim="800000"/>
          </a:ln>
        </p:spPr>
        <p:txBody>
          <a:bodyPr wrap="square">
            <a:spAutoFit/>
          </a:bodyPr>
          <a:lstStyle/>
          <a:p>
            <a:r>
              <a:rPr lang="en-US" sz="1600" b="1" dirty="0" smtClean="0">
                <a:latin typeface="Calibri" panose="020F0502020204030204" pitchFamily="34" charset="0"/>
              </a:rPr>
              <a:t> </a:t>
            </a:r>
            <a:endParaRPr lang="en-US" sz="1600" b="1" dirty="0">
              <a:latin typeface="Calibri" panose="020F0502020204030204" pitchFamily="34" charset="0"/>
            </a:endParaRPr>
          </a:p>
          <a:p>
            <a:r>
              <a:rPr lang="en-US" sz="1400" b="1" dirty="0" smtClean="0">
                <a:latin typeface="Calibri" panose="020F0502020204030204" pitchFamily="34" charset="0"/>
              </a:rPr>
              <a:t>Interconnection with  </a:t>
            </a:r>
            <a:r>
              <a:rPr lang="en-US" sz="1400" b="1" dirty="0">
                <a:latin typeface="Calibri" panose="020F0502020204030204" pitchFamily="34" charset="0"/>
              </a:rPr>
              <a:t>old </a:t>
            </a:r>
            <a:r>
              <a:rPr lang="en-US" sz="1400" b="1" dirty="0" smtClean="0">
                <a:latin typeface="Calibri" panose="020F0502020204030204" pitchFamily="34" charset="0"/>
              </a:rPr>
              <a:t>grid</a:t>
            </a:r>
          </a:p>
          <a:p>
            <a:r>
              <a:rPr lang="en-US" sz="1400" b="1" dirty="0" smtClean="0">
                <a:latin typeface="Calibri" panose="020F0502020204030204" pitchFamily="34" charset="0"/>
              </a:rPr>
              <a:t>  </a:t>
            </a:r>
            <a:endParaRPr lang="en-US" sz="1400" b="1" dirty="0">
              <a:latin typeface="Calibri" panose="020F0502020204030204" pitchFamily="34" charset="0"/>
            </a:endParaRPr>
          </a:p>
        </p:txBody>
      </p:sp>
      <p:sp>
        <p:nvSpPr>
          <p:cNvPr id="5145" name="TextBox 58"/>
          <p:cNvSpPr txBox="1">
            <a:spLocks noChangeArrowheads="1"/>
          </p:cNvSpPr>
          <p:nvPr/>
        </p:nvSpPr>
        <p:spPr bwMode="auto">
          <a:xfrm>
            <a:off x="6178550" y="492280"/>
            <a:ext cx="587020" cy="400110"/>
          </a:xfrm>
          <a:prstGeom prst="rect">
            <a:avLst/>
          </a:prstGeom>
          <a:noFill/>
          <a:ln w="9525">
            <a:noFill/>
            <a:miter lim="800000"/>
          </a:ln>
        </p:spPr>
        <p:txBody>
          <a:bodyPr wrap="none">
            <a:spAutoFit/>
          </a:bodyPr>
          <a:lstStyle/>
          <a:p>
            <a:r>
              <a:rPr lang="en-US" sz="2000" b="1" dirty="0">
                <a:latin typeface="Calibri" panose="020F0502020204030204" pitchFamily="34" charset="0"/>
              </a:rPr>
              <a:t>PBS</a:t>
            </a:r>
          </a:p>
        </p:txBody>
      </p:sp>
      <p:sp>
        <p:nvSpPr>
          <p:cNvPr id="67" name="Flowchart: Collate 66"/>
          <p:cNvSpPr/>
          <p:nvPr/>
        </p:nvSpPr>
        <p:spPr>
          <a:xfrm rot="5400000">
            <a:off x="3957638" y="946305"/>
            <a:ext cx="152400" cy="219075"/>
          </a:xfrm>
          <a:prstGeom prst="flowChartCollat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sp>
        <p:nvSpPr>
          <p:cNvPr id="5150" name="TextBox 69"/>
          <p:cNvSpPr txBox="1">
            <a:spLocks noChangeArrowheads="1"/>
          </p:cNvSpPr>
          <p:nvPr/>
        </p:nvSpPr>
        <p:spPr bwMode="auto">
          <a:xfrm>
            <a:off x="3657600" y="631980"/>
            <a:ext cx="732893" cy="338554"/>
          </a:xfrm>
          <a:prstGeom prst="rect">
            <a:avLst/>
          </a:prstGeom>
          <a:noFill/>
          <a:ln w="9525">
            <a:noFill/>
            <a:miter lim="800000"/>
          </a:ln>
        </p:spPr>
        <p:txBody>
          <a:bodyPr wrap="none">
            <a:spAutoFit/>
          </a:bodyPr>
          <a:lstStyle/>
          <a:p>
            <a:r>
              <a:rPr lang="en-US" sz="1600" b="1" dirty="0" smtClean="0">
                <a:latin typeface="Calibri" panose="020F0502020204030204" pitchFamily="34" charset="0"/>
              </a:rPr>
              <a:t>  BPCV</a:t>
            </a:r>
            <a:endParaRPr lang="en-US" sz="1600" b="1" dirty="0">
              <a:latin typeface="Calibri" panose="020F0502020204030204" pitchFamily="34" charset="0"/>
            </a:endParaRPr>
          </a:p>
        </p:txBody>
      </p:sp>
      <p:cxnSp>
        <p:nvCxnSpPr>
          <p:cNvPr id="72" name="Straight Arrow Connector 71"/>
          <p:cNvCxnSpPr/>
          <p:nvPr/>
        </p:nvCxnSpPr>
        <p:spPr>
          <a:xfrm rot="5400000">
            <a:off x="3096168" y="2565308"/>
            <a:ext cx="3016099" cy="285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3" name="Flowchart: Collate 72"/>
          <p:cNvSpPr/>
          <p:nvPr/>
        </p:nvSpPr>
        <p:spPr>
          <a:xfrm>
            <a:off x="4448175" y="1487643"/>
            <a:ext cx="304800" cy="171450"/>
          </a:xfrm>
          <a:prstGeom prst="flowChartCollat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cxnSp>
        <p:nvCxnSpPr>
          <p:cNvPr id="77" name="Straight Connector 76"/>
          <p:cNvCxnSpPr/>
          <p:nvPr/>
        </p:nvCxnSpPr>
        <p:spPr>
          <a:xfrm>
            <a:off x="4286248" y="4071942"/>
            <a:ext cx="334962" cy="0"/>
          </a:xfrm>
          <a:prstGeom prst="line">
            <a:avLst/>
          </a:prstGeom>
        </p:spPr>
        <p:style>
          <a:lnRef idx="1">
            <a:schemeClr val="accent1"/>
          </a:lnRef>
          <a:fillRef idx="0">
            <a:schemeClr val="accent1"/>
          </a:fillRef>
          <a:effectRef idx="0">
            <a:schemeClr val="accent1"/>
          </a:effectRef>
          <a:fontRef idx="minor">
            <a:schemeClr val="tx1"/>
          </a:fontRef>
        </p:style>
      </p:cxnSp>
      <p:sp>
        <p:nvSpPr>
          <p:cNvPr id="5155" name="TextBox 78"/>
          <p:cNvSpPr txBox="1">
            <a:spLocks noChangeArrowheads="1"/>
          </p:cNvSpPr>
          <p:nvPr/>
        </p:nvSpPr>
        <p:spPr bwMode="auto">
          <a:xfrm>
            <a:off x="3275013" y="4302280"/>
            <a:ext cx="1102097" cy="338554"/>
          </a:xfrm>
          <a:prstGeom prst="rect">
            <a:avLst/>
          </a:prstGeom>
          <a:noFill/>
          <a:ln w="9525">
            <a:noFill/>
            <a:miter lim="800000"/>
          </a:ln>
        </p:spPr>
        <p:txBody>
          <a:bodyPr wrap="none">
            <a:spAutoFit/>
          </a:bodyPr>
          <a:lstStyle/>
          <a:p>
            <a:r>
              <a:rPr lang="en-US" sz="1600" b="1" dirty="0">
                <a:latin typeface="Calibri" panose="020F0502020204030204" pitchFamily="34" charset="0"/>
              </a:rPr>
              <a:t>Flare Stack</a:t>
            </a:r>
          </a:p>
        </p:txBody>
      </p:sp>
      <p:sp>
        <p:nvSpPr>
          <p:cNvPr id="40" name="Flowchart: Collate 39"/>
          <p:cNvSpPr/>
          <p:nvPr/>
        </p:nvSpPr>
        <p:spPr>
          <a:xfrm>
            <a:off x="5504338" y="3439462"/>
            <a:ext cx="304800" cy="171450"/>
          </a:xfrm>
          <a:prstGeom prst="flowChartCollat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cxnSp>
        <p:nvCxnSpPr>
          <p:cNvPr id="45" name="Straight Connector 44"/>
          <p:cNvCxnSpPr/>
          <p:nvPr/>
        </p:nvCxnSpPr>
        <p:spPr>
          <a:xfrm flipV="1">
            <a:off x="5683510" y="3515662"/>
            <a:ext cx="339813" cy="1235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6200000" flipH="1">
            <a:off x="5870923" y="3515662"/>
            <a:ext cx="304802" cy="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p:nvPr/>
        </p:nvCxnSpPr>
        <p:spPr>
          <a:xfrm flipV="1">
            <a:off x="2928926" y="2357430"/>
            <a:ext cx="357190" cy="9842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p:nvPr/>
        </p:nvCxnSpPr>
        <p:spPr>
          <a:xfrm rot="5400000" flipH="1" flipV="1">
            <a:off x="2643174" y="1714488"/>
            <a:ext cx="1285884" cy="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2590801" y="484096"/>
            <a:ext cx="1052505" cy="30777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1400" b="1" dirty="0" smtClean="0"/>
              <a:t>BF-V Stoves</a:t>
            </a:r>
            <a:r>
              <a:rPr lang="en-US" sz="1400" dirty="0" smtClean="0"/>
              <a:t> </a:t>
            </a:r>
            <a:endParaRPr lang="en-US" sz="1400" dirty="0"/>
          </a:p>
        </p:txBody>
      </p:sp>
      <p:sp>
        <p:nvSpPr>
          <p:cNvPr id="69" name="Rectangle 68"/>
          <p:cNvSpPr/>
          <p:nvPr/>
        </p:nvSpPr>
        <p:spPr>
          <a:xfrm>
            <a:off x="3733800" y="1393980"/>
            <a:ext cx="710451" cy="338554"/>
          </a:xfrm>
          <a:prstGeom prst="rect">
            <a:avLst/>
          </a:prstGeom>
        </p:spPr>
        <p:txBody>
          <a:bodyPr wrap="none">
            <a:spAutoFit/>
          </a:bodyPr>
          <a:lstStyle/>
          <a:p>
            <a:r>
              <a:rPr lang="en-US" sz="1600" b="1" dirty="0" smtClean="0">
                <a:latin typeface="Calibri" panose="020F0502020204030204" pitchFamily="34" charset="0"/>
              </a:rPr>
              <a:t>    PCV</a:t>
            </a:r>
            <a:endParaRPr lang="en-US" sz="1600" b="1" dirty="0">
              <a:latin typeface="Calibri" panose="020F0502020204030204" pitchFamily="34" charset="0"/>
            </a:endParaRPr>
          </a:p>
        </p:txBody>
      </p:sp>
      <p:cxnSp>
        <p:nvCxnSpPr>
          <p:cNvPr id="75" name="Straight Arrow Connector 74"/>
          <p:cNvCxnSpPr/>
          <p:nvPr/>
        </p:nvCxnSpPr>
        <p:spPr>
          <a:xfrm rot="5400000">
            <a:off x="4883063" y="4718137"/>
            <a:ext cx="1524000" cy="1252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a:off x="5286380" y="5536844"/>
            <a:ext cx="673582" cy="369332"/>
          </a:xfrm>
          <a:prstGeom prst="rect">
            <a:avLst/>
          </a:prstGeom>
        </p:spPr>
        <p:style>
          <a:lnRef idx="1">
            <a:schemeClr val="accent3"/>
          </a:lnRef>
          <a:fillRef idx="3">
            <a:schemeClr val="accent3"/>
          </a:fillRef>
          <a:effectRef idx="2">
            <a:schemeClr val="accent3"/>
          </a:effectRef>
          <a:fontRef idx="minor">
            <a:schemeClr val="lt1"/>
          </a:fontRef>
        </p:style>
        <p:txBody>
          <a:bodyPr wrap="none" rtlCol="0">
            <a:spAutoFit/>
          </a:bodyPr>
          <a:lstStyle/>
          <a:p>
            <a:r>
              <a:rPr lang="en-US" dirty="0" smtClean="0"/>
              <a:t>CPP-I</a:t>
            </a:r>
            <a:endParaRPr lang="en-US" dirty="0"/>
          </a:p>
        </p:txBody>
      </p:sp>
      <p:cxnSp>
        <p:nvCxnSpPr>
          <p:cNvPr id="64" name="Straight Arrow Connector 63"/>
          <p:cNvCxnSpPr/>
          <p:nvPr/>
        </p:nvCxnSpPr>
        <p:spPr>
          <a:xfrm rot="10800000">
            <a:off x="5000628" y="4786322"/>
            <a:ext cx="64294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1" name="Flowchart: Collate 70"/>
          <p:cNvSpPr/>
          <p:nvPr/>
        </p:nvSpPr>
        <p:spPr>
          <a:xfrm rot="5400000">
            <a:off x="5282177" y="4686548"/>
            <a:ext cx="152400" cy="219075"/>
          </a:xfrm>
          <a:prstGeom prst="flowChartCollat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sp>
        <p:nvSpPr>
          <p:cNvPr id="58" name="TextBox 57"/>
          <p:cNvSpPr txBox="1"/>
          <p:nvPr/>
        </p:nvSpPr>
        <p:spPr>
          <a:xfrm>
            <a:off x="4997825" y="3375180"/>
            <a:ext cx="481222" cy="307777"/>
          </a:xfrm>
          <a:prstGeom prst="rect">
            <a:avLst/>
          </a:prstGeom>
          <a:noFill/>
        </p:spPr>
        <p:txBody>
          <a:bodyPr wrap="none" rtlCol="0">
            <a:spAutoFit/>
          </a:bodyPr>
          <a:lstStyle/>
          <a:p>
            <a:r>
              <a:rPr lang="en-US" sz="1400" b="1" dirty="0" smtClean="0"/>
              <a:t>PCV</a:t>
            </a:r>
            <a:endParaRPr lang="en-US" sz="1400" b="1" dirty="0"/>
          </a:p>
        </p:txBody>
      </p:sp>
      <p:cxnSp>
        <p:nvCxnSpPr>
          <p:cNvPr id="63" name="Straight Arrow Connector 62"/>
          <p:cNvCxnSpPr/>
          <p:nvPr/>
        </p:nvCxnSpPr>
        <p:spPr>
          <a:xfrm flipV="1">
            <a:off x="5638800" y="3799315"/>
            <a:ext cx="1676400" cy="240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a:off x="7315200" y="3799315"/>
            <a:ext cx="1588" cy="1014680"/>
          </a:xfrm>
          <a:prstGeom prst="line">
            <a:avLst/>
          </a:prstGeom>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flipV="1">
            <a:off x="7315200" y="4786322"/>
            <a:ext cx="828700" cy="2767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9" name="Straight Arrow Connector 118"/>
          <p:cNvCxnSpPr/>
          <p:nvPr/>
        </p:nvCxnSpPr>
        <p:spPr>
          <a:xfrm>
            <a:off x="8143900" y="4786322"/>
            <a:ext cx="42862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3" name="TextBox 122"/>
          <p:cNvSpPr txBox="1"/>
          <p:nvPr/>
        </p:nvSpPr>
        <p:spPr>
          <a:xfrm>
            <a:off x="8143900" y="4357694"/>
            <a:ext cx="860941" cy="33855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none" rtlCol="0">
            <a:spAutoFit/>
          </a:bodyPr>
          <a:lstStyle/>
          <a:p>
            <a:r>
              <a:rPr lang="en-IN" sz="1600" dirty="0" smtClean="0"/>
              <a:t>MT COB</a:t>
            </a:r>
            <a:endParaRPr lang="en-US" sz="1600" dirty="0"/>
          </a:p>
        </p:txBody>
      </p:sp>
      <p:cxnSp>
        <p:nvCxnSpPr>
          <p:cNvPr id="130" name="Straight Arrow Connector 129"/>
          <p:cNvCxnSpPr/>
          <p:nvPr/>
        </p:nvCxnSpPr>
        <p:spPr>
          <a:xfrm rot="5400000">
            <a:off x="7402913" y="5039269"/>
            <a:ext cx="475938" cy="59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2" name="TextBox 131"/>
          <p:cNvSpPr txBox="1"/>
          <p:nvPr/>
        </p:nvSpPr>
        <p:spPr>
          <a:xfrm>
            <a:off x="7315200" y="5248815"/>
            <a:ext cx="899413" cy="33855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none" rtlCol="0">
            <a:spAutoFit/>
          </a:bodyPr>
          <a:lstStyle/>
          <a:p>
            <a:r>
              <a:rPr lang="en-IN" sz="1600" dirty="0" smtClean="0"/>
              <a:t>EXP COB</a:t>
            </a:r>
            <a:endParaRPr lang="en-US" sz="1600" dirty="0"/>
          </a:p>
        </p:txBody>
      </p:sp>
      <p:cxnSp>
        <p:nvCxnSpPr>
          <p:cNvPr id="135" name="Straight Connector 134"/>
          <p:cNvCxnSpPr/>
          <p:nvPr/>
        </p:nvCxnSpPr>
        <p:spPr>
          <a:xfrm rot="5400000">
            <a:off x="609600" y="5334000"/>
            <a:ext cx="19812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40" name="Straight Connector 139"/>
          <p:cNvCxnSpPr/>
          <p:nvPr/>
        </p:nvCxnSpPr>
        <p:spPr>
          <a:xfrm rot="5400000" flipH="1" flipV="1">
            <a:off x="457994" y="4647406"/>
            <a:ext cx="3048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41" name="Straight Connector 140"/>
          <p:cNvCxnSpPr/>
          <p:nvPr/>
        </p:nvCxnSpPr>
        <p:spPr>
          <a:xfrm rot="5400000" flipH="1" flipV="1">
            <a:off x="414522" y="5755269"/>
            <a:ext cx="389336" cy="3998"/>
          </a:xfrm>
          <a:prstGeom prst="line">
            <a:avLst/>
          </a:prstGeom>
        </p:spPr>
        <p:style>
          <a:lnRef idx="1">
            <a:schemeClr val="accent1"/>
          </a:lnRef>
          <a:fillRef idx="0">
            <a:schemeClr val="accent1"/>
          </a:fillRef>
          <a:effectRef idx="0">
            <a:schemeClr val="accent1"/>
          </a:effectRef>
          <a:fontRef idx="minor">
            <a:schemeClr val="tx1"/>
          </a:fontRef>
        </p:style>
      </p:cxnSp>
      <p:cxnSp>
        <p:nvCxnSpPr>
          <p:cNvPr id="143" name="Straight Arrow Connector 142"/>
          <p:cNvCxnSpPr/>
          <p:nvPr/>
        </p:nvCxnSpPr>
        <p:spPr>
          <a:xfrm>
            <a:off x="609600" y="4495800"/>
            <a:ext cx="990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5" name="Straight Arrow Connector 144"/>
          <p:cNvCxnSpPr/>
          <p:nvPr/>
        </p:nvCxnSpPr>
        <p:spPr>
          <a:xfrm>
            <a:off x="609600" y="5562600"/>
            <a:ext cx="990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7" name="Straight Connector 146"/>
          <p:cNvCxnSpPr/>
          <p:nvPr/>
        </p:nvCxnSpPr>
        <p:spPr>
          <a:xfrm>
            <a:off x="1600200" y="6324600"/>
            <a:ext cx="68580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51" name="Straight Connector 150"/>
          <p:cNvCxnSpPr/>
          <p:nvPr/>
        </p:nvCxnSpPr>
        <p:spPr>
          <a:xfrm rot="5400000" flipH="1" flipV="1">
            <a:off x="7391399" y="6019801"/>
            <a:ext cx="60960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57" name="Straight Arrow Connector 156"/>
          <p:cNvCxnSpPr/>
          <p:nvPr/>
        </p:nvCxnSpPr>
        <p:spPr>
          <a:xfrm rot="5400000" flipH="1" flipV="1">
            <a:off x="7353300" y="5981700"/>
            <a:ext cx="685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0" name="Straight Arrow Connector 159"/>
          <p:cNvCxnSpPr/>
          <p:nvPr/>
        </p:nvCxnSpPr>
        <p:spPr>
          <a:xfrm>
            <a:off x="8305800" y="6324600"/>
            <a:ext cx="3810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1" name="Straight Arrow Connector 160"/>
          <p:cNvCxnSpPr/>
          <p:nvPr/>
        </p:nvCxnSpPr>
        <p:spPr>
          <a:xfrm rot="5400000" flipH="1" flipV="1">
            <a:off x="7619206" y="5562600"/>
            <a:ext cx="1524794"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6" name="TextBox 165"/>
          <p:cNvSpPr txBox="1"/>
          <p:nvPr/>
        </p:nvSpPr>
        <p:spPr>
          <a:xfrm>
            <a:off x="8229600" y="6324600"/>
            <a:ext cx="867610" cy="307777"/>
          </a:xfrm>
          <a:prstGeom prst="rect">
            <a:avLst/>
          </a:prstGeom>
          <a:noFill/>
        </p:spPr>
        <p:txBody>
          <a:bodyPr wrap="none" rtlCol="0">
            <a:spAutoFit/>
          </a:bodyPr>
          <a:lstStyle/>
          <a:p>
            <a:r>
              <a:rPr lang="en-IN" sz="1400" dirty="0" smtClean="0"/>
              <a:t>   To GMT</a:t>
            </a:r>
            <a:endParaRPr lang="en-US" sz="1400" dirty="0"/>
          </a:p>
        </p:txBody>
      </p:sp>
      <p:cxnSp>
        <p:nvCxnSpPr>
          <p:cNvPr id="171" name="Straight Connector 170"/>
          <p:cNvCxnSpPr/>
          <p:nvPr/>
        </p:nvCxnSpPr>
        <p:spPr>
          <a:xfrm>
            <a:off x="1600200" y="4343400"/>
            <a:ext cx="6858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rot="5400000">
            <a:off x="1715294" y="4914106"/>
            <a:ext cx="11430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Arrow Connector 176"/>
          <p:cNvCxnSpPr/>
          <p:nvPr/>
        </p:nvCxnSpPr>
        <p:spPr>
          <a:xfrm>
            <a:off x="2272560" y="5499845"/>
            <a:ext cx="3810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p:nvCxnSpPr>
        <p:spPr>
          <a:xfrm rot="5400000">
            <a:off x="2134394" y="5714206"/>
            <a:ext cx="4572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p:nvCxnSpPr>
        <p:spPr>
          <a:xfrm flipV="1">
            <a:off x="2362200" y="5929330"/>
            <a:ext cx="2709866" cy="1427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4" name="Straight Arrow Connector 203"/>
          <p:cNvCxnSpPr/>
          <p:nvPr/>
        </p:nvCxnSpPr>
        <p:spPr>
          <a:xfrm rot="5400000" flipH="1" flipV="1">
            <a:off x="4458494" y="5371306"/>
            <a:ext cx="1142206"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7" name="Straight Arrow Connector 216"/>
          <p:cNvCxnSpPr/>
          <p:nvPr/>
        </p:nvCxnSpPr>
        <p:spPr>
          <a:xfrm flipV="1">
            <a:off x="5000628" y="5904023"/>
            <a:ext cx="1785950" cy="1634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1" name="Straight Arrow Connector 220"/>
          <p:cNvCxnSpPr/>
          <p:nvPr/>
        </p:nvCxnSpPr>
        <p:spPr>
          <a:xfrm rot="5400000" flipH="1" flipV="1">
            <a:off x="5715000" y="4876800"/>
            <a:ext cx="2133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rot="5400000" flipH="1" flipV="1">
            <a:off x="1600200" y="4114800"/>
            <a:ext cx="4572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6" name="Straight Arrow Connector 105"/>
          <p:cNvCxnSpPr/>
          <p:nvPr/>
        </p:nvCxnSpPr>
        <p:spPr>
          <a:xfrm>
            <a:off x="1828800" y="3886200"/>
            <a:ext cx="457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8" name="Flowchart: Collate 107"/>
          <p:cNvSpPr/>
          <p:nvPr/>
        </p:nvSpPr>
        <p:spPr>
          <a:xfrm rot="5400000">
            <a:off x="1918317" y="3769789"/>
            <a:ext cx="194904" cy="221540"/>
          </a:xfrm>
          <a:prstGeom prst="flowChartCollat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sp>
        <p:nvSpPr>
          <p:cNvPr id="109" name="Rectangle 108"/>
          <p:cNvSpPr/>
          <p:nvPr/>
        </p:nvSpPr>
        <p:spPr>
          <a:xfrm>
            <a:off x="1313340" y="3429000"/>
            <a:ext cx="987258" cy="307777"/>
          </a:xfrm>
          <a:prstGeom prst="rect">
            <a:avLst/>
          </a:prstGeom>
        </p:spPr>
        <p:txBody>
          <a:bodyPr wrap="none">
            <a:spAutoFit/>
          </a:bodyPr>
          <a:lstStyle/>
          <a:p>
            <a:r>
              <a:rPr lang="en-US" sz="1400" b="1" dirty="0" smtClean="0">
                <a:latin typeface="Calibri" panose="020F0502020204030204" pitchFamily="34" charset="0"/>
              </a:rPr>
              <a:t>Flare Stack</a:t>
            </a:r>
            <a:endParaRPr lang="en-US" sz="1400" b="1" dirty="0">
              <a:latin typeface="Calibri" panose="020F0502020204030204" pitchFamily="34" charset="0"/>
            </a:endParaRPr>
          </a:p>
        </p:txBody>
      </p:sp>
      <p:cxnSp>
        <p:nvCxnSpPr>
          <p:cNvPr id="5" name="Straight Arrow Connector 4"/>
          <p:cNvCxnSpPr/>
          <p:nvPr/>
        </p:nvCxnSpPr>
        <p:spPr>
          <a:xfrm rot="5400000">
            <a:off x="1679555" y="1535099"/>
            <a:ext cx="92869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rot="5400000" flipH="1" flipV="1">
            <a:off x="2608249" y="1535099"/>
            <a:ext cx="92869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Flowchart: Collate 8"/>
          <p:cNvSpPr/>
          <p:nvPr/>
        </p:nvSpPr>
        <p:spPr>
          <a:xfrm rot="5400000">
            <a:off x="2446323" y="1911339"/>
            <a:ext cx="259715" cy="151765"/>
          </a:xfrm>
          <a:prstGeom prst="flowChartCollate">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en-US">
              <a:solidFill>
                <a:schemeClr val="tx1"/>
              </a:solidFill>
            </a:endParaRPr>
          </a:p>
        </p:txBody>
      </p:sp>
      <p:cxnSp>
        <p:nvCxnSpPr>
          <p:cNvPr id="11" name="Straight Arrow Connector 10"/>
          <p:cNvCxnSpPr/>
          <p:nvPr/>
        </p:nvCxnSpPr>
        <p:spPr>
          <a:xfrm>
            <a:off x="2143108" y="2000240"/>
            <a:ext cx="92869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rot="5400000">
            <a:off x="2036745" y="1321580"/>
            <a:ext cx="499274" cy="79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2285984" y="1571612"/>
            <a:ext cx="64294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rot="5400000" flipH="1" flipV="1">
            <a:off x="2679687" y="1320785"/>
            <a:ext cx="50006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Flowchart: Collate 14"/>
          <p:cNvSpPr/>
          <p:nvPr/>
        </p:nvSpPr>
        <p:spPr>
          <a:xfrm rot="5400000">
            <a:off x="2436163" y="1492871"/>
            <a:ext cx="264795" cy="136525"/>
          </a:xfrm>
          <a:prstGeom prst="flowChartCollate">
            <a:avLst/>
          </a:prstGeom>
        </p:spPr>
        <p:style>
          <a:lnRef idx="0">
            <a:schemeClr val="accent2"/>
          </a:lnRef>
          <a:fillRef idx="3">
            <a:schemeClr val="accent2"/>
          </a:fillRef>
          <a:effectRef idx="3">
            <a:schemeClr val="accent2"/>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sp>
        <p:nvSpPr>
          <p:cNvPr id="19" name="Text Box 18"/>
          <p:cNvSpPr txBox="1"/>
          <p:nvPr/>
        </p:nvSpPr>
        <p:spPr>
          <a:xfrm>
            <a:off x="2571736" y="1571612"/>
            <a:ext cx="701973" cy="276999"/>
          </a:xfrm>
          <a:prstGeom prst="rect">
            <a:avLst/>
          </a:prstGeom>
          <a:noFill/>
        </p:spPr>
        <p:txBody>
          <a:bodyPr wrap="square" rtlCol="0">
            <a:spAutoFit/>
          </a:bodyPr>
          <a:lstStyle/>
          <a:p>
            <a:r>
              <a:rPr lang="en-IN" altLang="en-US" sz="1200" b="1" dirty="0" smtClean="0"/>
              <a:t>MBCV</a:t>
            </a:r>
            <a:endParaRPr lang="en-IN" altLang="en-US" sz="1200" b="1" dirty="0"/>
          </a:p>
        </p:txBody>
      </p:sp>
      <p:sp>
        <p:nvSpPr>
          <p:cNvPr id="21" name="Text Box 20"/>
          <p:cNvSpPr txBox="1"/>
          <p:nvPr/>
        </p:nvSpPr>
        <p:spPr>
          <a:xfrm>
            <a:off x="2643174" y="2000240"/>
            <a:ext cx="714380" cy="276999"/>
          </a:xfrm>
          <a:prstGeom prst="rect">
            <a:avLst/>
          </a:prstGeom>
          <a:noFill/>
        </p:spPr>
        <p:txBody>
          <a:bodyPr wrap="square" rtlCol="0">
            <a:spAutoFit/>
          </a:bodyPr>
          <a:lstStyle/>
          <a:p>
            <a:r>
              <a:rPr lang="en-IN" altLang="en-US" sz="1200" b="1" dirty="0" smtClean="0"/>
              <a:t>SBCV</a:t>
            </a:r>
            <a:endParaRPr lang="en-IN" altLang="en-US" sz="1200" b="1" dirty="0"/>
          </a:p>
        </p:txBody>
      </p:sp>
      <p:sp>
        <p:nvSpPr>
          <p:cNvPr id="22" name="Text Box 21"/>
          <p:cNvSpPr txBox="1"/>
          <p:nvPr/>
        </p:nvSpPr>
        <p:spPr>
          <a:xfrm>
            <a:off x="2209800" y="2286000"/>
            <a:ext cx="973757" cy="338554"/>
          </a:xfrm>
          <a:prstGeom prst="rect">
            <a:avLst/>
          </a:prstGeom>
          <a:noFill/>
        </p:spPr>
        <p:txBody>
          <a:bodyPr wrap="square" rtlCol="0">
            <a:spAutoFit/>
          </a:bodyPr>
          <a:lstStyle/>
          <a:p>
            <a:r>
              <a:rPr lang="en-IN" altLang="en-US" sz="1600" b="1" dirty="0"/>
              <a:t>TRTG</a:t>
            </a:r>
          </a:p>
        </p:txBody>
      </p:sp>
      <p:pic>
        <p:nvPicPr>
          <p:cNvPr id="136" name="Picture 135" descr="C:\Users\VPA\Downloads\283305406_5080123535396866_5336854257819228147_n.jpg"/>
          <p:cNvPicPr/>
          <p:nvPr/>
        </p:nvPicPr>
        <p:blipFill rotWithShape="1">
          <a:blip r:embed="rId2" cstate="print">
            <a:extLst>
              <a:ext uri="{28A0092B-C50C-407E-A947-70E740481C1C}">
                <a14:useLocalDpi xmlns:a14="http://schemas.microsoft.com/office/drawing/2010/main" val="0"/>
              </a:ext>
            </a:extLst>
          </a:blip>
          <a:srcRect l="1" r="30978"/>
          <a:stretch/>
        </p:blipFill>
        <p:spPr bwMode="auto">
          <a:xfrm>
            <a:off x="7715272" y="0"/>
            <a:ext cx="1244402" cy="646981"/>
          </a:xfrm>
          <a:prstGeom prst="rect">
            <a:avLst/>
          </a:prstGeom>
          <a:noFill/>
          <a:ln>
            <a:noFill/>
          </a:ln>
          <a:extLst>
            <a:ext uri="{53640926-AAD7-44D8-BBD7-CCE9431645EC}">
              <a14:shadowObscured xmlns:a14="http://schemas.microsoft.com/office/drawing/2010/main"/>
            </a:ext>
          </a:extLst>
        </p:spPr>
      </p:pic>
      <p:pic>
        <p:nvPicPr>
          <p:cNvPr id="144" name="Picture 6" descr="C:\Users\RSP\Desktop\Turbine pic.jpg"/>
          <p:cNvPicPr>
            <a:picLocks noChangeAspect="1" noChangeArrowheads="1"/>
          </p:cNvPicPr>
          <p:nvPr/>
        </p:nvPicPr>
        <p:blipFill>
          <a:blip r:embed="rId3"/>
          <a:srcRect/>
          <a:stretch>
            <a:fillRect/>
          </a:stretch>
        </p:blipFill>
        <p:spPr bwMode="auto">
          <a:xfrm>
            <a:off x="2214546" y="2214554"/>
            <a:ext cx="714380" cy="571504"/>
          </a:xfrm>
          <a:prstGeom prst="rect">
            <a:avLst/>
          </a:prstGeom>
          <a:noFill/>
        </p:spPr>
      </p:pic>
      <p:sp>
        <p:nvSpPr>
          <p:cNvPr id="146" name="TextBox 145"/>
          <p:cNvSpPr txBox="1"/>
          <p:nvPr/>
        </p:nvSpPr>
        <p:spPr>
          <a:xfrm>
            <a:off x="2214546" y="2786058"/>
            <a:ext cx="617605" cy="338554"/>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IN" sz="1600" dirty="0" smtClean="0"/>
              <a:t>TRTG</a:t>
            </a:r>
            <a:endParaRPr lang="en-US" sz="1600" dirty="0"/>
          </a:p>
        </p:txBody>
      </p:sp>
      <p:sp>
        <p:nvSpPr>
          <p:cNvPr id="181" name="Block Arc 180"/>
          <p:cNvSpPr/>
          <p:nvPr/>
        </p:nvSpPr>
        <p:spPr bwMode="auto">
          <a:xfrm rot="5400000">
            <a:off x="5899905" y="3422557"/>
            <a:ext cx="293687" cy="217487"/>
          </a:xfrm>
          <a:prstGeom prst="blockArc">
            <a:avLst/>
          </a:prstGeom>
          <a:blipFill>
            <a:blip r:embed="rId4"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a:solidFill>
                <a:schemeClr val="tx1"/>
              </a:solidFill>
            </a:endParaRPr>
          </a:p>
        </p:txBody>
      </p:sp>
      <p:cxnSp>
        <p:nvCxnSpPr>
          <p:cNvPr id="182" name="Straight Connector 181"/>
          <p:cNvCxnSpPr/>
          <p:nvPr/>
        </p:nvCxnSpPr>
        <p:spPr>
          <a:xfrm flipV="1">
            <a:off x="4603257" y="1559941"/>
            <a:ext cx="339813" cy="1235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rot="16200000" flipH="1">
            <a:off x="4790670" y="1559941"/>
            <a:ext cx="304802" cy="2"/>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84" name="Block Arc 183"/>
          <p:cNvSpPr/>
          <p:nvPr/>
        </p:nvSpPr>
        <p:spPr bwMode="auto">
          <a:xfrm rot="5400000">
            <a:off x="4819652" y="1466836"/>
            <a:ext cx="293687" cy="217487"/>
          </a:xfrm>
          <a:prstGeom prst="blockArc">
            <a:avLst/>
          </a:prstGeom>
          <a:blipFill>
            <a:blip r:embed="rId4"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a:solidFill>
                <a:schemeClr val="tx1"/>
              </a:solidFill>
            </a:endParaRPr>
          </a:p>
        </p:txBody>
      </p:sp>
      <p:sp>
        <p:nvSpPr>
          <p:cNvPr id="185" name="TextBox 184"/>
          <p:cNvSpPr txBox="1"/>
          <p:nvPr/>
        </p:nvSpPr>
        <p:spPr>
          <a:xfrm>
            <a:off x="5643570" y="785794"/>
            <a:ext cx="3049681" cy="369332"/>
          </a:xfrm>
          <a:prstGeom prst="rect">
            <a:avLst/>
          </a:prstGeom>
        </p:spPr>
        <p:style>
          <a:lnRef idx="1">
            <a:schemeClr val="accent3"/>
          </a:lnRef>
          <a:fillRef idx="2">
            <a:schemeClr val="accent3"/>
          </a:fillRef>
          <a:effectRef idx="1">
            <a:schemeClr val="accent3"/>
          </a:effectRef>
          <a:fontRef idx="minor">
            <a:schemeClr val="dk1"/>
          </a:fontRef>
        </p:style>
        <p:txBody>
          <a:bodyPr wrap="none" rtlCol="0">
            <a:spAutoFit/>
          </a:bodyPr>
          <a:lstStyle/>
          <a:p>
            <a:r>
              <a:rPr lang="en-IN" dirty="0" smtClean="0"/>
              <a:t>Turbo Blowers &amp; Cogeneration</a:t>
            </a:r>
            <a:endParaRPr lang="en-US" dirty="0"/>
          </a:p>
        </p:txBody>
      </p:sp>
      <p:pic>
        <p:nvPicPr>
          <p:cNvPr id="1026" name="Picture 2" descr="C:\Users\RSP\Desktop\BF image1.jpg"/>
          <p:cNvPicPr>
            <a:picLocks noChangeAspect="1" noChangeArrowheads="1"/>
          </p:cNvPicPr>
          <p:nvPr/>
        </p:nvPicPr>
        <p:blipFill>
          <a:blip r:embed="rId5" cstate="print"/>
          <a:srcRect/>
          <a:stretch>
            <a:fillRect/>
          </a:stretch>
        </p:blipFill>
        <p:spPr bwMode="auto">
          <a:xfrm>
            <a:off x="357158" y="1357298"/>
            <a:ext cx="928694" cy="1545612"/>
          </a:xfrm>
          <a:prstGeom prst="rect">
            <a:avLst/>
          </a:prstGeom>
          <a:noFill/>
        </p:spPr>
      </p:pic>
      <p:cxnSp>
        <p:nvCxnSpPr>
          <p:cNvPr id="103" name="Straight Arrow Connector 102"/>
          <p:cNvCxnSpPr/>
          <p:nvPr/>
        </p:nvCxnSpPr>
        <p:spPr>
          <a:xfrm rot="5400000" flipH="1" flipV="1">
            <a:off x="700856" y="1281422"/>
            <a:ext cx="457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4" name="TextBox 103"/>
          <p:cNvSpPr txBox="1"/>
          <p:nvPr/>
        </p:nvSpPr>
        <p:spPr>
          <a:xfrm>
            <a:off x="518246" y="2928934"/>
            <a:ext cx="603050" cy="338554"/>
          </a:xfrm>
          <a:prstGeom prst="rect">
            <a:avLst/>
          </a:prstGeom>
          <a:noFill/>
        </p:spPr>
        <p:txBody>
          <a:bodyPr wrap="square" rtlCol="0">
            <a:spAutoFit/>
          </a:bodyPr>
          <a:lstStyle/>
          <a:p>
            <a:r>
              <a:rPr lang="en-IN" sz="1600" dirty="0" smtClean="0"/>
              <a:t>BF-5</a:t>
            </a:r>
            <a:endParaRPr lang="en-US" sz="1600" dirty="0"/>
          </a:p>
        </p:txBody>
      </p:sp>
      <p:pic>
        <p:nvPicPr>
          <p:cNvPr id="1027" name="Picture 3" descr="C:\Users\RSP\Desktop\Flare stack1.jpg"/>
          <p:cNvPicPr>
            <a:picLocks noChangeAspect="1" noChangeArrowheads="1"/>
          </p:cNvPicPr>
          <p:nvPr/>
        </p:nvPicPr>
        <p:blipFill>
          <a:blip r:embed="rId6"/>
          <a:srcRect/>
          <a:stretch>
            <a:fillRect/>
          </a:stretch>
        </p:blipFill>
        <p:spPr bwMode="auto">
          <a:xfrm>
            <a:off x="3321955" y="2500306"/>
            <a:ext cx="931810" cy="1857388"/>
          </a:xfrm>
          <a:prstGeom prst="rect">
            <a:avLst/>
          </a:prstGeom>
          <a:noFill/>
        </p:spPr>
      </p:pic>
      <p:pic>
        <p:nvPicPr>
          <p:cNvPr id="107" name="Picture 3" descr="C:\Users\RSP\Desktop\Flare stack1.jpg"/>
          <p:cNvPicPr>
            <a:picLocks noChangeAspect="1" noChangeArrowheads="1"/>
          </p:cNvPicPr>
          <p:nvPr/>
        </p:nvPicPr>
        <p:blipFill>
          <a:blip r:embed="rId7" cstate="print"/>
          <a:srcRect/>
          <a:stretch>
            <a:fillRect/>
          </a:stretch>
        </p:blipFill>
        <p:spPr bwMode="auto">
          <a:xfrm>
            <a:off x="2285984" y="3357562"/>
            <a:ext cx="358388" cy="714380"/>
          </a:xfrm>
          <a:prstGeom prst="rect">
            <a:avLst/>
          </a:prstGeom>
          <a:noFill/>
        </p:spPr>
      </p:pic>
      <p:pic>
        <p:nvPicPr>
          <p:cNvPr id="110" name="Picture 2" descr="C:\Users\RSP\Desktop\BF image1.jpg"/>
          <p:cNvPicPr>
            <a:picLocks noChangeAspect="1" noChangeArrowheads="1"/>
          </p:cNvPicPr>
          <p:nvPr/>
        </p:nvPicPr>
        <p:blipFill>
          <a:blip r:embed="rId8" cstate="print"/>
          <a:srcRect/>
          <a:stretch>
            <a:fillRect/>
          </a:stretch>
        </p:blipFill>
        <p:spPr bwMode="auto">
          <a:xfrm>
            <a:off x="357158" y="5911400"/>
            <a:ext cx="428628" cy="713359"/>
          </a:xfrm>
          <a:prstGeom prst="rect">
            <a:avLst/>
          </a:prstGeom>
          <a:noFill/>
        </p:spPr>
      </p:pic>
      <p:pic>
        <p:nvPicPr>
          <p:cNvPr id="111" name="Picture 2" descr="C:\Users\RSP\Desktop\BF image1.jpg"/>
          <p:cNvPicPr>
            <a:picLocks noChangeAspect="1" noChangeArrowheads="1"/>
          </p:cNvPicPr>
          <p:nvPr/>
        </p:nvPicPr>
        <p:blipFill>
          <a:blip r:embed="rId8" cstate="print"/>
          <a:srcRect/>
          <a:stretch>
            <a:fillRect/>
          </a:stretch>
        </p:blipFill>
        <p:spPr bwMode="auto">
          <a:xfrm>
            <a:off x="428596" y="4786322"/>
            <a:ext cx="428628" cy="713359"/>
          </a:xfrm>
          <a:prstGeom prst="rect">
            <a:avLst/>
          </a:prstGeom>
          <a:noFill/>
        </p:spPr>
      </p:pic>
      <p:sp>
        <p:nvSpPr>
          <p:cNvPr id="112" name="TextBox 111"/>
          <p:cNvSpPr txBox="1"/>
          <p:nvPr/>
        </p:nvSpPr>
        <p:spPr>
          <a:xfrm>
            <a:off x="928662" y="5143512"/>
            <a:ext cx="558166" cy="338554"/>
          </a:xfrm>
          <a:prstGeom prst="rect">
            <a:avLst/>
          </a:prstGeom>
          <a:noFill/>
        </p:spPr>
        <p:txBody>
          <a:bodyPr wrap="none" rtlCol="0">
            <a:spAutoFit/>
          </a:bodyPr>
          <a:lstStyle/>
          <a:p>
            <a:r>
              <a:rPr lang="en-IN" sz="1600" dirty="0" smtClean="0"/>
              <a:t>BF-4</a:t>
            </a:r>
            <a:endParaRPr lang="en-US" sz="1600" dirty="0"/>
          </a:p>
        </p:txBody>
      </p:sp>
      <p:sp>
        <p:nvSpPr>
          <p:cNvPr id="115" name="TextBox 114"/>
          <p:cNvSpPr txBox="1"/>
          <p:nvPr/>
        </p:nvSpPr>
        <p:spPr>
          <a:xfrm>
            <a:off x="357158" y="6550223"/>
            <a:ext cx="510076" cy="307777"/>
          </a:xfrm>
          <a:prstGeom prst="rect">
            <a:avLst/>
          </a:prstGeom>
          <a:noFill/>
        </p:spPr>
        <p:txBody>
          <a:bodyPr wrap="none" rtlCol="0">
            <a:spAutoFit/>
          </a:bodyPr>
          <a:lstStyle/>
          <a:p>
            <a:r>
              <a:rPr lang="en-IN" sz="1400" dirty="0" smtClean="0"/>
              <a:t>BF-1</a:t>
            </a:r>
            <a:endParaRPr lang="en-US" sz="1400" dirty="0"/>
          </a:p>
        </p:txBody>
      </p:sp>
      <p:pic>
        <p:nvPicPr>
          <p:cNvPr id="1028" name="Picture 4" descr="C:\Users\RSP\Desktop\BFG holder image.jpg"/>
          <p:cNvPicPr>
            <a:picLocks noChangeAspect="1" noChangeArrowheads="1"/>
          </p:cNvPicPr>
          <p:nvPr/>
        </p:nvPicPr>
        <p:blipFill>
          <a:blip r:embed="rId9" cstate="print"/>
          <a:srcRect/>
          <a:stretch>
            <a:fillRect/>
          </a:stretch>
        </p:blipFill>
        <p:spPr bwMode="auto">
          <a:xfrm>
            <a:off x="2643174" y="5000636"/>
            <a:ext cx="500066" cy="760101"/>
          </a:xfrm>
          <a:prstGeom prst="rect">
            <a:avLst/>
          </a:prstGeom>
          <a:noFill/>
        </p:spPr>
      </p:pic>
      <p:sp>
        <p:nvSpPr>
          <p:cNvPr id="116" name="TextBox 115"/>
          <p:cNvSpPr txBox="1"/>
          <p:nvPr/>
        </p:nvSpPr>
        <p:spPr>
          <a:xfrm>
            <a:off x="3143240" y="5357826"/>
            <a:ext cx="1011815" cy="307777"/>
          </a:xfrm>
          <a:prstGeom prst="rect">
            <a:avLst/>
          </a:prstGeom>
          <a:noFill/>
        </p:spPr>
        <p:txBody>
          <a:bodyPr wrap="none" rtlCol="0">
            <a:spAutoFit/>
          </a:bodyPr>
          <a:lstStyle/>
          <a:p>
            <a:r>
              <a:rPr lang="en-IN" sz="1400" dirty="0" smtClean="0"/>
              <a:t>BFG Holder</a:t>
            </a:r>
            <a:endParaRPr lang="en-US" sz="1400" dirty="0"/>
          </a:p>
        </p:txBody>
      </p:sp>
      <p:pic>
        <p:nvPicPr>
          <p:cNvPr id="2" name="Picture 2" descr="C:\Users\RSP\Desktop\COB BSL.jpeg"/>
          <p:cNvPicPr>
            <a:picLocks noChangeAspect="1" noChangeArrowheads="1"/>
          </p:cNvPicPr>
          <p:nvPr/>
        </p:nvPicPr>
        <p:blipFill>
          <a:blip r:embed="rId10" cstate="print"/>
          <a:srcRect/>
          <a:stretch>
            <a:fillRect/>
          </a:stretch>
        </p:blipFill>
        <p:spPr bwMode="auto">
          <a:xfrm>
            <a:off x="7858148" y="2643182"/>
            <a:ext cx="785817" cy="1058778"/>
          </a:xfrm>
          <a:prstGeom prst="rect">
            <a:avLst/>
          </a:prstGeom>
          <a:noFill/>
        </p:spPr>
      </p:pic>
      <p:sp>
        <p:nvSpPr>
          <p:cNvPr id="99" name="TextBox 98"/>
          <p:cNvSpPr txBox="1"/>
          <p:nvPr/>
        </p:nvSpPr>
        <p:spPr>
          <a:xfrm>
            <a:off x="7858148" y="3714752"/>
            <a:ext cx="793615" cy="33855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none" rtlCol="0">
            <a:spAutoFit/>
          </a:bodyPr>
          <a:lstStyle/>
          <a:p>
            <a:r>
              <a:rPr lang="en-IN" sz="1600" dirty="0" smtClean="0"/>
              <a:t> COB#6</a:t>
            </a:r>
            <a:endParaRPr lang="en-US" sz="1600" dirty="0"/>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500034" y="142852"/>
            <a:ext cx="7500990" cy="533400"/>
          </a:xfrm>
        </p:spPr>
        <p:style>
          <a:lnRef idx="1">
            <a:schemeClr val="accent3"/>
          </a:lnRef>
          <a:fillRef idx="2">
            <a:schemeClr val="accent3"/>
          </a:fillRef>
          <a:effectRef idx="1">
            <a:schemeClr val="accent3"/>
          </a:effectRef>
          <a:fontRef idx="minor">
            <a:schemeClr val="dk1"/>
          </a:fontRef>
        </p:style>
        <p:txBody>
          <a:bodyPr>
            <a:normAutofit fontScale="90000"/>
          </a:bodyPr>
          <a:lstStyle/>
          <a:p>
            <a:pPr algn="ctr" eaLnBrk="1" hangingPunct="1"/>
            <a:r>
              <a:rPr lang="en-US" sz="3600" b="1" u="sng" dirty="0" smtClean="0">
                <a:solidFill>
                  <a:srgbClr val="FF0000"/>
                </a:solidFill>
              </a:rPr>
              <a:t>INNOVATIVE PROJECT IMPLEMENTED-1</a:t>
            </a:r>
            <a:endParaRPr lang="en-US" sz="3600" u="sng" dirty="0" smtClean="0">
              <a:solidFill>
                <a:srgbClr val="FF0000"/>
              </a:solidFill>
            </a:endParaRPr>
          </a:p>
        </p:txBody>
      </p:sp>
      <p:sp>
        <p:nvSpPr>
          <p:cNvPr id="17411" name="Rectangle 1"/>
          <p:cNvSpPr>
            <a:spLocks noChangeArrowheads="1"/>
          </p:cNvSpPr>
          <p:nvPr/>
        </p:nvSpPr>
        <p:spPr bwMode="auto">
          <a:xfrm>
            <a:off x="285720" y="1071546"/>
            <a:ext cx="8643998" cy="5632311"/>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wrap="square" anchor="ctr">
            <a:spAutoFit/>
          </a:bodyPr>
          <a:lstStyle/>
          <a:p>
            <a:r>
              <a:rPr lang="en-US" sz="2400" b="1" u="sng" dirty="0"/>
              <a:t>Job done:</a:t>
            </a:r>
            <a:endParaRPr lang="en-US" sz="2400" dirty="0"/>
          </a:p>
          <a:p>
            <a:pPr>
              <a:buFont typeface="Arial" charset="0"/>
              <a:buChar char="•"/>
            </a:pPr>
            <a:r>
              <a:rPr lang="en-US" sz="2300" dirty="0"/>
              <a:t>A task force was formed to study and implement the recommendation. </a:t>
            </a:r>
          </a:p>
          <a:p>
            <a:pPr>
              <a:buFont typeface="Arial" charset="0"/>
              <a:buChar char="•"/>
            </a:pPr>
            <a:r>
              <a:rPr lang="en-US" sz="2300" dirty="0"/>
              <a:t>A new Transformer with capacity of 25MVA was installed in place of old 20MVA Transformer.</a:t>
            </a:r>
          </a:p>
          <a:p>
            <a:pPr>
              <a:buFont typeface="Arial" charset="0"/>
              <a:buChar char="•"/>
            </a:pPr>
            <a:r>
              <a:rPr lang="en-US" sz="2300" dirty="0"/>
              <a:t>Limit of generation at 14.8 MW max was increased to 17.5MW</a:t>
            </a:r>
            <a:r>
              <a:rPr lang="en-US" sz="2400" dirty="0"/>
              <a:t>.</a:t>
            </a:r>
          </a:p>
          <a:p>
            <a:r>
              <a:rPr lang="en-US" sz="2400" b="1" u="sng" dirty="0"/>
              <a:t>Benefits accrued</a:t>
            </a:r>
            <a:endParaRPr lang="en-US" sz="2400" dirty="0"/>
          </a:p>
          <a:p>
            <a:pPr>
              <a:buFont typeface="Arial" charset="0"/>
              <a:buChar char="•"/>
            </a:pPr>
            <a:r>
              <a:rPr lang="en-US" sz="2300" dirty="0"/>
              <a:t>Increased average annual power generation 0.5MW.</a:t>
            </a:r>
          </a:p>
          <a:p>
            <a:pPr>
              <a:buFont typeface="Arial" charset="0"/>
              <a:buChar char="•"/>
            </a:pPr>
            <a:r>
              <a:rPr lang="en-US" sz="2300" dirty="0"/>
              <a:t>Smooth pressure control through TRT and no sub-bypass valve opening.</a:t>
            </a:r>
          </a:p>
          <a:p>
            <a:pPr>
              <a:buFont typeface="Arial" charset="0"/>
              <a:buChar char="•"/>
            </a:pPr>
            <a:r>
              <a:rPr lang="en-US" sz="2300" dirty="0"/>
              <a:t>Better regulation of BF Gas grid pressure at BF-V.</a:t>
            </a:r>
          </a:p>
          <a:p>
            <a:r>
              <a:rPr lang="en-US" sz="2400" b="1" u="sng" dirty="0"/>
              <a:t>Total financial benefit 298 </a:t>
            </a:r>
            <a:r>
              <a:rPr lang="en-US" sz="2400" b="1" u="sng" dirty="0" err="1"/>
              <a:t>Lakhs</a:t>
            </a:r>
            <a:r>
              <a:rPr lang="en-US" sz="2400" b="1" u="sng" dirty="0"/>
              <a:t> per annum.</a:t>
            </a:r>
            <a:r>
              <a:rPr lang="en-US" sz="2400" b="1" dirty="0"/>
              <a:t> </a:t>
            </a:r>
            <a:endParaRPr lang="en-US" sz="2400" dirty="0"/>
          </a:p>
          <a:p>
            <a:r>
              <a:rPr lang="en-US" sz="2300" dirty="0"/>
              <a:t>The above modification of replacement of 20MVA transformer with 25MVA transformer at TRT (Top Recovery turbine ) Blast </a:t>
            </a:r>
            <a:r>
              <a:rPr lang="en-US" sz="2300" dirty="0" smtClean="0"/>
              <a:t>Furnace-5 </a:t>
            </a:r>
            <a:r>
              <a:rPr lang="en-US" sz="2300" dirty="0"/>
              <a:t>is recurring in nature hence forth. </a:t>
            </a:r>
            <a:endParaRPr lang="en-US" sz="2300" dirty="0">
              <a:latin typeface="Constantia" pitchFamily="18" charset="0"/>
            </a:endParaRPr>
          </a:p>
        </p:txBody>
      </p:sp>
      <p:pic>
        <p:nvPicPr>
          <p:cNvPr id="7" name="Picture 6" descr="C:\Users\VPA\Downloads\283305406_5080123535396866_5336854257819228147_n.jpg"/>
          <p:cNvPicPr/>
          <p:nvPr/>
        </p:nvPicPr>
        <p:blipFill rotWithShape="1">
          <a:blip r:embed="rId2" cstate="print">
            <a:extLst>
              <a:ext uri="{28A0092B-C50C-407E-A947-70E740481C1C}">
                <a14:useLocalDpi xmlns:a14="http://schemas.microsoft.com/office/drawing/2010/main" val="0"/>
              </a:ext>
            </a:extLst>
          </a:blip>
          <a:srcRect l="1" r="30978"/>
          <a:stretch/>
        </p:blipFill>
        <p:spPr bwMode="auto">
          <a:xfrm>
            <a:off x="7715272" y="0"/>
            <a:ext cx="1244402" cy="646981"/>
          </a:xfrm>
          <a:prstGeom prst="rect">
            <a:avLst/>
          </a:prstGeom>
          <a:noFill/>
          <a:ln>
            <a:noFill/>
          </a:ln>
          <a:extLst>
            <a:ext uri="{53640926-AAD7-44D8-BBD7-CCE9431645EC}">
              <a14:shadowObscured xmlns:a14="http://schemas.microsoft.com/office/drawing/2010/main"/>
            </a:ext>
          </a:extLst>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
          <p:cNvSpPr>
            <a:spLocks noChangeArrowheads="1"/>
          </p:cNvSpPr>
          <p:nvPr/>
        </p:nvSpPr>
        <p:spPr bwMode="auto">
          <a:xfrm>
            <a:off x="214282" y="1714488"/>
            <a:ext cx="8686800" cy="4216539"/>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nchor="ctr">
            <a:spAutoFit/>
          </a:bodyPr>
          <a:lstStyle/>
          <a:p>
            <a:pPr algn="just" eaLnBrk="0" hangingPunct="0"/>
            <a:r>
              <a:rPr lang="en-US" sz="2800" b="1" u="sng" dirty="0">
                <a:solidFill>
                  <a:srgbClr val="FF00FF"/>
                </a:solidFill>
                <a:latin typeface="Calibri" pitchFamily="34" charset="0"/>
                <a:ea typeface="Times New Roman" pitchFamily="18" charset="0"/>
                <a:cs typeface="Calibri" pitchFamily="34" charset="0"/>
              </a:rPr>
              <a:t>Background</a:t>
            </a:r>
          </a:p>
          <a:p>
            <a:pPr algn="just" eaLnBrk="0" hangingPunct="0"/>
            <a:r>
              <a:rPr lang="en-US" sz="2400" dirty="0">
                <a:latin typeface="Calibri" pitchFamily="34" charset="0"/>
                <a:ea typeface="Times New Roman" pitchFamily="18" charset="0"/>
                <a:cs typeface="Calibri" pitchFamily="34" charset="0"/>
              </a:rPr>
              <a:t>There was constant complain of getting low un-control pressure of BFG(Blast Furnace Gas)  from coke oven battery-6 and there by adversely affecting the battery operation. </a:t>
            </a:r>
            <a:r>
              <a:rPr lang="en-US" sz="2400" dirty="0" smtClean="0">
                <a:latin typeface="Calibri" pitchFamily="34" charset="0"/>
                <a:ea typeface="Times New Roman" pitchFamily="18" charset="0"/>
                <a:cs typeface="Calibri" pitchFamily="34" charset="0"/>
              </a:rPr>
              <a:t>As the  </a:t>
            </a:r>
            <a:r>
              <a:rPr lang="en-US" sz="2400" dirty="0">
                <a:latin typeface="Calibri" pitchFamily="34" charset="0"/>
                <a:ea typeface="Times New Roman" pitchFamily="18" charset="0"/>
                <a:cs typeface="Calibri" pitchFamily="34" charset="0"/>
              </a:rPr>
              <a:t>battery </a:t>
            </a:r>
            <a:r>
              <a:rPr lang="en-US" sz="2400" dirty="0" smtClean="0">
                <a:latin typeface="Calibri" pitchFamily="34" charset="0"/>
                <a:ea typeface="Times New Roman" pitchFamily="18" charset="0"/>
                <a:cs typeface="Calibri" pitchFamily="34" charset="0"/>
              </a:rPr>
              <a:t>consumes gas intermittently and it does </a:t>
            </a:r>
            <a:r>
              <a:rPr lang="en-US" sz="2400" dirty="0">
                <a:latin typeface="Calibri" pitchFamily="34" charset="0"/>
                <a:ea typeface="Times New Roman" pitchFamily="18" charset="0"/>
                <a:cs typeface="Calibri" pitchFamily="34" charset="0"/>
              </a:rPr>
              <a:t>not take gas </a:t>
            </a:r>
            <a:r>
              <a:rPr lang="en-US" sz="2400" dirty="0" smtClean="0">
                <a:latin typeface="Calibri" pitchFamily="34" charset="0"/>
                <a:ea typeface="Times New Roman" pitchFamily="18" charset="0"/>
                <a:cs typeface="Calibri" pitchFamily="34" charset="0"/>
              </a:rPr>
              <a:t>for some time interval and was </a:t>
            </a:r>
            <a:r>
              <a:rPr lang="en-US" sz="2400" dirty="0">
                <a:latin typeface="Calibri" pitchFamily="34" charset="0"/>
                <a:ea typeface="Times New Roman" pitchFamily="18" charset="0"/>
                <a:cs typeface="Calibri" pitchFamily="34" charset="0"/>
              </a:rPr>
              <a:t>creating pressure surge  in BFG grid which in turn causing BF#5 flare stack PCV (setting 800mmwc) to open for flaring of gas. This opening of  BFG #5 flare stack was creating pressure reduction to 500mmwc for 3-4 minutes and thus un-control pressure to battery falling below 280mmwc for 3-5 minutes. This phenomenon used to happen 24 times in a shift.</a:t>
            </a:r>
            <a:endParaRPr lang="en-US" sz="2400" dirty="0">
              <a:ea typeface="Times New Roman" pitchFamily="18" charset="0"/>
              <a:cs typeface="Calibri" pitchFamily="34" charset="0"/>
            </a:endParaRPr>
          </a:p>
        </p:txBody>
      </p:sp>
      <p:sp>
        <p:nvSpPr>
          <p:cNvPr id="27651" name="Rectangle 5"/>
          <p:cNvSpPr>
            <a:spLocks noChangeArrowheads="1"/>
          </p:cNvSpPr>
          <p:nvPr/>
        </p:nvSpPr>
        <p:spPr bwMode="auto">
          <a:xfrm>
            <a:off x="228600" y="893763"/>
            <a:ext cx="8701118" cy="46166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spAutoFit/>
          </a:bodyPr>
          <a:lstStyle/>
          <a:p>
            <a:r>
              <a:rPr lang="en-US" sz="2400" b="1" dirty="0">
                <a:solidFill>
                  <a:srgbClr val="00B050"/>
                </a:solidFill>
                <a:latin typeface="Calibri" pitchFamily="34" charset="0"/>
                <a:ea typeface="Times New Roman" pitchFamily="18" charset="0"/>
                <a:cs typeface="Calibri" pitchFamily="34" charset="0"/>
              </a:rPr>
              <a:t>Redesigning of </a:t>
            </a:r>
            <a:r>
              <a:rPr lang="en-US" sz="2400" b="1" dirty="0" smtClean="0">
                <a:solidFill>
                  <a:srgbClr val="00B050"/>
                </a:solidFill>
                <a:latin typeface="Calibri" pitchFamily="34" charset="0"/>
                <a:ea typeface="Times New Roman" pitchFamily="18" charset="0"/>
                <a:cs typeface="Calibri" pitchFamily="34" charset="0"/>
              </a:rPr>
              <a:t>flow element </a:t>
            </a:r>
            <a:r>
              <a:rPr lang="en-US" sz="2400" b="1" dirty="0">
                <a:solidFill>
                  <a:srgbClr val="00B050"/>
                </a:solidFill>
                <a:latin typeface="Calibri" pitchFamily="34" charset="0"/>
                <a:ea typeface="Times New Roman" pitchFamily="18" charset="0"/>
                <a:cs typeface="Calibri" pitchFamily="34" charset="0"/>
              </a:rPr>
              <a:t>in BFG u/f line of </a:t>
            </a:r>
            <a:r>
              <a:rPr lang="en-US" sz="2400" b="1" dirty="0" smtClean="0">
                <a:solidFill>
                  <a:srgbClr val="00B050"/>
                </a:solidFill>
                <a:latin typeface="Calibri" pitchFamily="34" charset="0"/>
                <a:ea typeface="Times New Roman" pitchFamily="18" charset="0"/>
                <a:cs typeface="Calibri" pitchFamily="34" charset="0"/>
              </a:rPr>
              <a:t>Coke Oven Battery-6</a:t>
            </a:r>
            <a:endParaRPr lang="en-US" sz="2400" dirty="0">
              <a:solidFill>
                <a:srgbClr val="00B050"/>
              </a:solidFill>
              <a:ea typeface="Times New Roman" pitchFamily="18" charset="0"/>
              <a:cs typeface="Calibri" pitchFamily="34" charset="0"/>
            </a:endParaRPr>
          </a:p>
        </p:txBody>
      </p:sp>
      <p:sp>
        <p:nvSpPr>
          <p:cNvPr id="9" name="Rectangle 8"/>
          <p:cNvSpPr/>
          <p:nvPr/>
        </p:nvSpPr>
        <p:spPr>
          <a:xfrm>
            <a:off x="1428728" y="214290"/>
            <a:ext cx="6010171" cy="523220"/>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r>
              <a:rPr lang="en-US" sz="2800" b="1" u="sng" dirty="0" smtClean="0">
                <a:solidFill>
                  <a:srgbClr val="FF0000"/>
                </a:solidFill>
              </a:rPr>
              <a:t>INNOVATIVE PROJECT IMPLEMENTED-2</a:t>
            </a:r>
            <a:endParaRPr lang="en-US" sz="2800" dirty="0"/>
          </a:p>
        </p:txBody>
      </p:sp>
      <p:pic>
        <p:nvPicPr>
          <p:cNvPr id="8" name="Picture 7" descr="C:\Users\VPA\Downloads\283305406_5080123535396866_5336854257819228147_n.jpg"/>
          <p:cNvPicPr/>
          <p:nvPr/>
        </p:nvPicPr>
        <p:blipFill rotWithShape="1">
          <a:blip r:embed="rId2" cstate="print">
            <a:extLst>
              <a:ext uri="{28A0092B-C50C-407E-A947-70E740481C1C}">
                <a14:useLocalDpi xmlns:a14="http://schemas.microsoft.com/office/drawing/2010/main" val="0"/>
              </a:ext>
            </a:extLst>
          </a:blip>
          <a:srcRect l="1" r="30978"/>
          <a:stretch/>
        </p:blipFill>
        <p:spPr bwMode="auto">
          <a:xfrm>
            <a:off x="7715272" y="0"/>
            <a:ext cx="1244402" cy="646981"/>
          </a:xfrm>
          <a:prstGeom prst="rect">
            <a:avLst/>
          </a:prstGeom>
          <a:noFill/>
          <a:ln>
            <a:noFill/>
          </a:ln>
          <a:extLst>
            <a:ext uri="{53640926-AAD7-44D8-BBD7-CCE9431645EC}">
              <a14:shadowObscured xmlns:a14="http://schemas.microsoft.com/office/drawing/2010/main"/>
            </a:ext>
          </a:extLst>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4"/>
          <p:cNvSpPr>
            <a:spLocks noChangeArrowheads="1"/>
          </p:cNvSpPr>
          <p:nvPr/>
        </p:nvSpPr>
        <p:spPr bwMode="auto">
          <a:xfrm>
            <a:off x="445770" y="76200"/>
            <a:ext cx="7818119" cy="461665"/>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spAutoFit/>
          </a:bodyPr>
          <a:lstStyle/>
          <a:p>
            <a:r>
              <a:rPr lang="en-US" sz="2400" b="1" dirty="0">
                <a:solidFill>
                  <a:srgbClr val="0000FF"/>
                </a:solidFill>
                <a:latin typeface="Calibri" pitchFamily="34" charset="0"/>
                <a:ea typeface="Times New Roman" pitchFamily="18" charset="0"/>
                <a:cs typeface="Calibri" pitchFamily="34" charset="0"/>
              </a:rPr>
              <a:t>Redesigning of </a:t>
            </a:r>
            <a:r>
              <a:rPr lang="en-US" sz="2400" b="1" dirty="0" smtClean="0">
                <a:solidFill>
                  <a:srgbClr val="0000FF"/>
                </a:solidFill>
                <a:latin typeface="Calibri" pitchFamily="34" charset="0"/>
                <a:ea typeface="Times New Roman" pitchFamily="18" charset="0"/>
                <a:cs typeface="Calibri" pitchFamily="34" charset="0"/>
              </a:rPr>
              <a:t>flow element </a:t>
            </a:r>
            <a:r>
              <a:rPr lang="en-US" sz="2400" b="1" dirty="0">
                <a:solidFill>
                  <a:srgbClr val="0000FF"/>
                </a:solidFill>
                <a:latin typeface="Calibri" pitchFamily="34" charset="0"/>
                <a:ea typeface="Times New Roman" pitchFamily="18" charset="0"/>
                <a:cs typeface="Calibri" pitchFamily="34" charset="0"/>
              </a:rPr>
              <a:t>in BFG u/f line of COB-6</a:t>
            </a:r>
            <a:endParaRPr lang="en-US" sz="2400" b="1" dirty="0">
              <a:solidFill>
                <a:srgbClr val="0000FF"/>
              </a:solidFill>
              <a:ea typeface="Times New Roman" pitchFamily="18" charset="0"/>
              <a:cs typeface="Calibri" pitchFamily="34" charset="0"/>
            </a:endParaRPr>
          </a:p>
        </p:txBody>
      </p:sp>
      <p:sp>
        <p:nvSpPr>
          <p:cNvPr id="32772" name="TextBox 65"/>
          <p:cNvSpPr txBox="1">
            <a:spLocks noChangeArrowheads="1"/>
          </p:cNvSpPr>
          <p:nvPr/>
        </p:nvSpPr>
        <p:spPr bwMode="auto">
          <a:xfrm rot="16200000">
            <a:off x="7811215" y="5002806"/>
            <a:ext cx="1140672" cy="380104"/>
          </a:xfrm>
          <a:prstGeom prst="rect">
            <a:avLst/>
          </a:prstGeom>
          <a:noFill/>
          <a:ln w="9525">
            <a:noFill/>
            <a:miter lim="800000"/>
            <a:headEnd/>
            <a:tailEnd/>
          </a:ln>
        </p:spPr>
        <p:txBody>
          <a:bodyPr wrap="none">
            <a:spAutoFit/>
          </a:bodyPr>
          <a:lstStyle/>
          <a:p>
            <a:r>
              <a:rPr lang="en-US" sz="2000" b="1">
                <a:latin typeface="Calibri" pitchFamily="34" charset="0"/>
              </a:rPr>
              <a:t>coke Side</a:t>
            </a:r>
          </a:p>
        </p:txBody>
      </p:sp>
      <p:cxnSp>
        <p:nvCxnSpPr>
          <p:cNvPr id="242" name="Straight Connector 241"/>
          <p:cNvCxnSpPr/>
          <p:nvPr/>
        </p:nvCxnSpPr>
        <p:spPr bwMode="auto">
          <a:xfrm flipV="1">
            <a:off x="1089025" y="2082800"/>
            <a:ext cx="0" cy="358775"/>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Arrow Connector 242"/>
          <p:cNvCxnSpPr/>
          <p:nvPr/>
        </p:nvCxnSpPr>
        <p:spPr bwMode="auto">
          <a:xfrm>
            <a:off x="1089025" y="2082800"/>
            <a:ext cx="40894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bwMode="auto">
          <a:xfrm>
            <a:off x="2209800" y="2082800"/>
            <a:ext cx="0" cy="733425"/>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Arrow Connector 245"/>
          <p:cNvCxnSpPr/>
          <p:nvPr/>
        </p:nvCxnSpPr>
        <p:spPr bwMode="auto">
          <a:xfrm>
            <a:off x="2197099" y="2801937"/>
            <a:ext cx="200025" cy="666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47" name="Flowchart: Collate 246"/>
          <p:cNvSpPr/>
          <p:nvPr/>
        </p:nvSpPr>
        <p:spPr bwMode="auto">
          <a:xfrm rot="5400000">
            <a:off x="2636837" y="1986990"/>
            <a:ext cx="147637" cy="207963"/>
          </a:xfrm>
          <a:prstGeom prst="flowChartCollate">
            <a:avLst/>
          </a:prstGeom>
        </p:spPr>
        <p:style>
          <a:lnRef idx="0">
            <a:schemeClr val="accent2"/>
          </a:lnRef>
          <a:fillRef idx="3">
            <a:schemeClr val="accent2"/>
          </a:fillRef>
          <a:effectRef idx="3">
            <a:schemeClr val="accent2"/>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a:solidFill>
                <a:schemeClr val="tx1"/>
              </a:solidFill>
            </a:endParaRPr>
          </a:p>
        </p:txBody>
      </p:sp>
      <p:cxnSp>
        <p:nvCxnSpPr>
          <p:cNvPr id="248" name="Straight Arrow Connector 247"/>
          <p:cNvCxnSpPr/>
          <p:nvPr/>
        </p:nvCxnSpPr>
        <p:spPr bwMode="auto">
          <a:xfrm>
            <a:off x="3400225" y="2081213"/>
            <a:ext cx="0" cy="94456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bwMode="auto">
          <a:xfrm>
            <a:off x="5178424" y="1716088"/>
            <a:ext cx="0" cy="2054225"/>
          </a:xfrm>
          <a:prstGeom prst="line">
            <a:avLst/>
          </a:prstGeom>
        </p:spPr>
        <p:style>
          <a:lnRef idx="1">
            <a:schemeClr val="accent1"/>
          </a:lnRef>
          <a:fillRef idx="0">
            <a:schemeClr val="accent1"/>
          </a:fillRef>
          <a:effectRef idx="0">
            <a:schemeClr val="accent1"/>
          </a:effectRef>
          <a:fontRef idx="minor">
            <a:schemeClr val="tx1"/>
          </a:fontRef>
        </p:style>
      </p:cxnSp>
      <p:cxnSp>
        <p:nvCxnSpPr>
          <p:cNvPr id="250" name="Straight Arrow Connector 249"/>
          <p:cNvCxnSpPr/>
          <p:nvPr/>
        </p:nvCxnSpPr>
        <p:spPr bwMode="auto">
          <a:xfrm>
            <a:off x="5178424" y="1716088"/>
            <a:ext cx="868363"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bwMode="auto">
          <a:xfrm>
            <a:off x="5178424" y="3770313"/>
            <a:ext cx="19542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bwMode="auto">
          <a:xfrm rot="5400000" flipH="1" flipV="1">
            <a:off x="4869653" y="4472792"/>
            <a:ext cx="1444637" cy="39681"/>
          </a:xfrm>
          <a:prstGeom prst="line">
            <a:avLst/>
          </a:prstGeom>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bwMode="auto">
          <a:xfrm flipV="1">
            <a:off x="7132636" y="2713038"/>
            <a:ext cx="0" cy="1036637"/>
          </a:xfrm>
          <a:prstGeom prst="line">
            <a:avLst/>
          </a:prstGeom>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bwMode="auto">
          <a:xfrm>
            <a:off x="7132636" y="2717800"/>
            <a:ext cx="94138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5" name="Straight Arrow Connector 254"/>
          <p:cNvCxnSpPr/>
          <p:nvPr/>
        </p:nvCxnSpPr>
        <p:spPr bwMode="auto">
          <a:xfrm>
            <a:off x="7423149" y="2706688"/>
            <a:ext cx="0" cy="22367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6" name="Straight Arrow Connector 255"/>
          <p:cNvCxnSpPr/>
          <p:nvPr/>
        </p:nvCxnSpPr>
        <p:spPr bwMode="auto">
          <a:xfrm>
            <a:off x="8074024" y="2713038"/>
            <a:ext cx="0" cy="22733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57" name="Flowchart: Collate 256"/>
          <p:cNvSpPr/>
          <p:nvPr/>
        </p:nvSpPr>
        <p:spPr bwMode="auto">
          <a:xfrm>
            <a:off x="7313611" y="2943225"/>
            <a:ext cx="290512" cy="165100"/>
          </a:xfrm>
          <a:prstGeom prst="flowChartCollat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a:solidFill>
                <a:schemeClr val="tx1"/>
              </a:solidFill>
            </a:endParaRPr>
          </a:p>
        </p:txBody>
      </p:sp>
      <p:sp>
        <p:nvSpPr>
          <p:cNvPr id="258" name="Flowchart: Collate 257"/>
          <p:cNvSpPr/>
          <p:nvPr/>
        </p:nvSpPr>
        <p:spPr bwMode="auto">
          <a:xfrm rot="5400000">
            <a:off x="6800849" y="3665537"/>
            <a:ext cx="147638" cy="207962"/>
          </a:xfrm>
          <a:prstGeom prst="flowChartCollate">
            <a:avLst/>
          </a:prstGeom>
        </p:spPr>
        <p:style>
          <a:lnRef idx="1">
            <a:schemeClr val="dk1"/>
          </a:lnRef>
          <a:fillRef idx="3">
            <a:schemeClr val="dk1"/>
          </a:fillRef>
          <a:effectRef idx="2">
            <a:schemeClr val="dk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a:solidFill>
                <a:schemeClr val="tx1"/>
              </a:solidFill>
            </a:endParaRPr>
          </a:p>
        </p:txBody>
      </p:sp>
      <p:sp>
        <p:nvSpPr>
          <p:cNvPr id="259" name="Flowchart: Collate 258"/>
          <p:cNvSpPr/>
          <p:nvPr/>
        </p:nvSpPr>
        <p:spPr bwMode="auto">
          <a:xfrm>
            <a:off x="7929562" y="2936875"/>
            <a:ext cx="288925" cy="165100"/>
          </a:xfrm>
          <a:prstGeom prst="flowChartCollat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a:solidFill>
                <a:schemeClr val="tx1"/>
              </a:solidFill>
            </a:endParaRPr>
          </a:p>
        </p:txBody>
      </p:sp>
      <p:sp>
        <p:nvSpPr>
          <p:cNvPr id="32792" name="TextBox 57"/>
          <p:cNvSpPr txBox="1">
            <a:spLocks noChangeArrowheads="1"/>
          </p:cNvSpPr>
          <p:nvPr/>
        </p:nvSpPr>
        <p:spPr bwMode="auto">
          <a:xfrm rot="16200000">
            <a:off x="4745072" y="5139364"/>
            <a:ext cx="1418211" cy="1323439"/>
          </a:xfrm>
          <a:prstGeom prst="rect">
            <a:avLst/>
          </a:prstGeom>
          <a:noFill/>
          <a:ln w="9525">
            <a:noFill/>
            <a:miter lim="800000"/>
            <a:headEnd/>
            <a:tailEnd/>
          </a:ln>
        </p:spPr>
        <p:txBody>
          <a:bodyPr wrap="square">
            <a:spAutoFit/>
          </a:bodyPr>
          <a:lstStyle/>
          <a:p>
            <a:r>
              <a:rPr lang="en-US" sz="1600" b="1" dirty="0" smtClean="0">
                <a:latin typeface="Calibri" pitchFamily="34" charset="0"/>
              </a:rPr>
              <a:t> </a:t>
            </a:r>
            <a:endParaRPr lang="en-US" sz="1600" b="1" dirty="0">
              <a:latin typeface="Calibri" pitchFamily="34" charset="0"/>
            </a:endParaRPr>
          </a:p>
          <a:p>
            <a:r>
              <a:rPr lang="en-US" sz="1600" b="1" dirty="0">
                <a:latin typeface="Calibri" pitchFamily="34" charset="0"/>
              </a:rPr>
              <a:t>To old grid:</a:t>
            </a:r>
          </a:p>
          <a:p>
            <a:r>
              <a:rPr lang="en-US" sz="1600" b="1" dirty="0">
                <a:latin typeface="Calibri" pitchFamily="34" charset="0"/>
              </a:rPr>
              <a:t> Max pressure</a:t>
            </a:r>
          </a:p>
          <a:p>
            <a:r>
              <a:rPr lang="en-US" sz="1600" b="1" dirty="0">
                <a:latin typeface="Calibri" pitchFamily="34" charset="0"/>
              </a:rPr>
              <a:t>400-450mmwg  </a:t>
            </a:r>
          </a:p>
        </p:txBody>
      </p:sp>
      <p:sp>
        <p:nvSpPr>
          <p:cNvPr id="32793" name="TextBox 58"/>
          <p:cNvSpPr txBox="1">
            <a:spLocks noChangeArrowheads="1"/>
          </p:cNvSpPr>
          <p:nvPr/>
        </p:nvSpPr>
        <p:spPr bwMode="auto">
          <a:xfrm>
            <a:off x="5072065" y="1285860"/>
            <a:ext cx="3133935" cy="400110"/>
          </a:xfrm>
          <a:prstGeom prst="rect">
            <a:avLst/>
          </a:prstGeom>
          <a:noFill/>
          <a:ln w="9525">
            <a:noFill/>
            <a:miter lim="800000"/>
            <a:headEnd/>
            <a:tailEnd/>
          </a:ln>
        </p:spPr>
        <p:txBody>
          <a:bodyPr wrap="none">
            <a:spAutoFit/>
          </a:bodyPr>
          <a:lstStyle/>
          <a:p>
            <a:r>
              <a:rPr lang="en-US" sz="2000" b="1" dirty="0" smtClean="0">
                <a:latin typeface="Calibri" pitchFamily="34" charset="0"/>
              </a:rPr>
              <a:t> (</a:t>
            </a:r>
            <a:r>
              <a:rPr lang="en-US" sz="1600" b="1" dirty="0" smtClean="0">
                <a:latin typeface="Calibri" pitchFamily="34" charset="0"/>
              </a:rPr>
              <a:t>Turbo Blower and  Cogeneration)</a:t>
            </a:r>
            <a:endParaRPr lang="en-US" sz="1600" b="1" dirty="0">
              <a:latin typeface="Calibri" pitchFamily="34" charset="0"/>
            </a:endParaRPr>
          </a:p>
        </p:txBody>
      </p:sp>
      <p:sp>
        <p:nvSpPr>
          <p:cNvPr id="32794" name="TextBox 59"/>
          <p:cNvSpPr txBox="1">
            <a:spLocks noChangeArrowheads="1"/>
          </p:cNvSpPr>
          <p:nvPr/>
        </p:nvSpPr>
        <p:spPr bwMode="auto">
          <a:xfrm>
            <a:off x="5598444" y="3800343"/>
            <a:ext cx="942501" cy="323165"/>
          </a:xfrm>
          <a:prstGeom prst="rect">
            <a:avLst/>
          </a:prstGeom>
          <a:noFill/>
          <a:ln w="9525">
            <a:noFill/>
            <a:miter lim="800000"/>
            <a:headEnd/>
            <a:tailEnd/>
          </a:ln>
        </p:spPr>
        <p:txBody>
          <a:bodyPr wrap="none">
            <a:spAutoFit/>
          </a:bodyPr>
          <a:lstStyle/>
          <a:p>
            <a:r>
              <a:rPr lang="en-US" sz="1500" b="1" dirty="0">
                <a:latin typeface="Calibri" pitchFamily="34" charset="0"/>
              </a:rPr>
              <a:t>To </a:t>
            </a:r>
            <a:r>
              <a:rPr lang="en-US" sz="1500" b="1" dirty="0" smtClean="0">
                <a:latin typeface="Calibri" pitchFamily="34" charset="0"/>
              </a:rPr>
              <a:t>COB#6</a:t>
            </a:r>
            <a:endParaRPr lang="en-US" sz="1500" b="1" dirty="0">
              <a:latin typeface="Calibri" pitchFamily="34" charset="0"/>
            </a:endParaRPr>
          </a:p>
        </p:txBody>
      </p:sp>
      <p:sp>
        <p:nvSpPr>
          <p:cNvPr id="32795" name="TextBox 64"/>
          <p:cNvSpPr txBox="1">
            <a:spLocks noChangeArrowheads="1"/>
          </p:cNvSpPr>
          <p:nvPr/>
        </p:nvSpPr>
        <p:spPr bwMode="auto">
          <a:xfrm rot="16200000">
            <a:off x="6965710" y="4974461"/>
            <a:ext cx="1289135" cy="400110"/>
          </a:xfrm>
          <a:prstGeom prst="rect">
            <a:avLst/>
          </a:prstGeom>
          <a:noFill/>
          <a:ln w="9525">
            <a:noFill/>
            <a:miter lim="800000"/>
            <a:headEnd/>
            <a:tailEnd/>
          </a:ln>
        </p:spPr>
        <p:txBody>
          <a:bodyPr wrap="none">
            <a:spAutoFit/>
          </a:bodyPr>
          <a:lstStyle/>
          <a:p>
            <a:r>
              <a:rPr lang="en-US" sz="2000" b="1" dirty="0" smtClean="0">
                <a:latin typeface="Calibri" pitchFamily="34" charset="0"/>
              </a:rPr>
              <a:t>Ram   </a:t>
            </a:r>
            <a:r>
              <a:rPr lang="en-US" sz="2000" b="1" dirty="0">
                <a:latin typeface="Calibri" pitchFamily="34" charset="0"/>
              </a:rPr>
              <a:t>Side</a:t>
            </a:r>
          </a:p>
        </p:txBody>
      </p:sp>
      <p:sp>
        <p:nvSpPr>
          <p:cNvPr id="264" name="Flowchart: Collate 263"/>
          <p:cNvSpPr/>
          <p:nvPr/>
        </p:nvSpPr>
        <p:spPr bwMode="auto">
          <a:xfrm rot="5400000">
            <a:off x="3987006" y="1975644"/>
            <a:ext cx="147638" cy="209550"/>
          </a:xfrm>
          <a:prstGeom prst="flowChartCollat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a:solidFill>
                <a:schemeClr val="tx1"/>
              </a:solidFill>
            </a:endParaRPr>
          </a:p>
        </p:txBody>
      </p:sp>
      <p:sp>
        <p:nvSpPr>
          <p:cNvPr id="32797" name="TextBox 69"/>
          <p:cNvSpPr txBox="1">
            <a:spLocks noChangeArrowheads="1"/>
          </p:cNvSpPr>
          <p:nvPr/>
        </p:nvSpPr>
        <p:spPr bwMode="auto">
          <a:xfrm>
            <a:off x="3857619" y="1339932"/>
            <a:ext cx="639919" cy="338554"/>
          </a:xfrm>
          <a:prstGeom prst="rect">
            <a:avLst/>
          </a:prstGeom>
          <a:noFill/>
          <a:ln w="9525">
            <a:noFill/>
            <a:miter lim="800000"/>
            <a:headEnd/>
            <a:tailEnd/>
          </a:ln>
        </p:spPr>
        <p:txBody>
          <a:bodyPr wrap="none">
            <a:spAutoFit/>
          </a:bodyPr>
          <a:lstStyle/>
          <a:p>
            <a:r>
              <a:rPr lang="en-US" sz="1600" b="1" dirty="0">
                <a:latin typeface="Calibri" pitchFamily="34" charset="0"/>
              </a:rPr>
              <a:t>BPCV</a:t>
            </a:r>
          </a:p>
        </p:txBody>
      </p:sp>
      <p:cxnSp>
        <p:nvCxnSpPr>
          <p:cNvPr id="266" name="Straight Arrow Connector 265"/>
          <p:cNvCxnSpPr/>
          <p:nvPr/>
        </p:nvCxnSpPr>
        <p:spPr bwMode="auto">
          <a:xfrm rot="16200000" flipH="1">
            <a:off x="3268658" y="3411542"/>
            <a:ext cx="2705110" cy="444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67" name="Flowchart: Collate 266"/>
          <p:cNvSpPr/>
          <p:nvPr/>
        </p:nvSpPr>
        <p:spPr bwMode="auto">
          <a:xfrm>
            <a:off x="4454524" y="2497138"/>
            <a:ext cx="288925" cy="165100"/>
          </a:xfrm>
          <a:prstGeom prst="flowChartCollat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a:solidFill>
                <a:schemeClr val="tx1"/>
              </a:solidFill>
            </a:endParaRPr>
          </a:p>
        </p:txBody>
      </p:sp>
      <p:cxnSp>
        <p:nvCxnSpPr>
          <p:cNvPr id="269" name="Straight Connector 268"/>
          <p:cNvCxnSpPr/>
          <p:nvPr/>
        </p:nvCxnSpPr>
        <p:spPr bwMode="auto">
          <a:xfrm>
            <a:off x="4308382" y="4781184"/>
            <a:ext cx="317500" cy="0"/>
          </a:xfrm>
          <a:prstGeom prst="line">
            <a:avLst/>
          </a:prstGeom>
        </p:spPr>
        <p:style>
          <a:lnRef idx="1">
            <a:schemeClr val="accent1"/>
          </a:lnRef>
          <a:fillRef idx="0">
            <a:schemeClr val="accent1"/>
          </a:fillRef>
          <a:effectRef idx="0">
            <a:schemeClr val="accent1"/>
          </a:effectRef>
          <a:fontRef idx="minor">
            <a:schemeClr val="tx1"/>
          </a:fontRef>
        </p:style>
      </p:cxnSp>
      <p:sp>
        <p:nvSpPr>
          <p:cNvPr id="32802" name="TextBox 78"/>
          <p:cNvSpPr txBox="1">
            <a:spLocks noChangeArrowheads="1"/>
          </p:cNvSpPr>
          <p:nvPr/>
        </p:nvSpPr>
        <p:spPr bwMode="auto">
          <a:xfrm>
            <a:off x="3501232" y="5027286"/>
            <a:ext cx="1102097" cy="338554"/>
          </a:xfrm>
          <a:prstGeom prst="rect">
            <a:avLst/>
          </a:prstGeom>
          <a:noFill/>
          <a:ln w="9525">
            <a:noFill/>
            <a:miter lim="800000"/>
            <a:headEnd/>
            <a:tailEnd/>
          </a:ln>
        </p:spPr>
        <p:txBody>
          <a:bodyPr wrap="none">
            <a:spAutoFit/>
          </a:bodyPr>
          <a:lstStyle/>
          <a:p>
            <a:r>
              <a:rPr lang="en-US" sz="1600" b="1" dirty="0">
                <a:latin typeface="Calibri" pitchFamily="34" charset="0"/>
              </a:rPr>
              <a:t>Flare Stack</a:t>
            </a:r>
          </a:p>
        </p:txBody>
      </p:sp>
      <p:sp>
        <p:nvSpPr>
          <p:cNvPr id="274" name="Flowchart: Collate 273"/>
          <p:cNvSpPr/>
          <p:nvPr/>
        </p:nvSpPr>
        <p:spPr bwMode="auto">
          <a:xfrm>
            <a:off x="5481637" y="4364038"/>
            <a:ext cx="288925" cy="165100"/>
          </a:xfrm>
          <a:prstGeom prst="flowChartCollat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a:solidFill>
                <a:schemeClr val="tx1"/>
              </a:solidFill>
            </a:endParaRPr>
          </a:p>
        </p:txBody>
      </p:sp>
      <p:cxnSp>
        <p:nvCxnSpPr>
          <p:cNvPr id="275" name="Straight Connector 274"/>
          <p:cNvCxnSpPr/>
          <p:nvPr/>
        </p:nvCxnSpPr>
        <p:spPr bwMode="auto">
          <a:xfrm flipV="1">
            <a:off x="5651499" y="4437063"/>
            <a:ext cx="323850" cy="1111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76" name="Straight Connector 275"/>
          <p:cNvCxnSpPr/>
          <p:nvPr/>
        </p:nvCxnSpPr>
        <p:spPr bwMode="auto">
          <a:xfrm rot="16200000" flipH="1">
            <a:off x="5809455" y="4452144"/>
            <a:ext cx="293687"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2809" name="TextBox 46"/>
          <p:cNvSpPr txBox="1">
            <a:spLocks noChangeArrowheads="1"/>
          </p:cNvSpPr>
          <p:nvPr/>
        </p:nvSpPr>
        <p:spPr bwMode="auto">
          <a:xfrm rot="16200000">
            <a:off x="4846309" y="2773175"/>
            <a:ext cx="941283" cy="338554"/>
          </a:xfrm>
          <a:prstGeom prst="rect">
            <a:avLst/>
          </a:prstGeom>
          <a:noFill/>
          <a:ln w="9525">
            <a:noFill/>
            <a:miter lim="800000"/>
            <a:headEnd/>
            <a:tailEnd/>
          </a:ln>
        </p:spPr>
        <p:txBody>
          <a:bodyPr wrap="none">
            <a:spAutoFit/>
          </a:bodyPr>
          <a:lstStyle/>
          <a:p>
            <a:r>
              <a:rPr lang="en-US" sz="1600" dirty="0">
                <a:latin typeface="Times New Roman" pitchFamily="18" charset="0"/>
                <a:cs typeface="Times New Roman" pitchFamily="18" charset="0"/>
              </a:rPr>
              <a:t>NB 2400</a:t>
            </a:r>
          </a:p>
        </p:txBody>
      </p:sp>
      <p:sp>
        <p:nvSpPr>
          <p:cNvPr id="32810" name="TextBox 50"/>
          <p:cNvSpPr txBox="1">
            <a:spLocks noChangeArrowheads="1"/>
          </p:cNvSpPr>
          <p:nvPr/>
        </p:nvSpPr>
        <p:spPr bwMode="auto">
          <a:xfrm>
            <a:off x="5650693" y="3444732"/>
            <a:ext cx="922047" cy="338554"/>
          </a:xfrm>
          <a:prstGeom prst="rect">
            <a:avLst/>
          </a:prstGeom>
          <a:noFill/>
          <a:ln w="9525">
            <a:noFill/>
            <a:miter lim="800000"/>
            <a:headEnd/>
            <a:tailEnd/>
          </a:ln>
        </p:spPr>
        <p:txBody>
          <a:bodyPr wrap="none">
            <a:spAutoFit/>
          </a:bodyPr>
          <a:lstStyle/>
          <a:p>
            <a:r>
              <a:rPr lang="en-US" sz="1600" dirty="0">
                <a:latin typeface="Constantia" pitchFamily="18" charset="0"/>
              </a:rPr>
              <a:t>NB </a:t>
            </a:r>
            <a:r>
              <a:rPr lang="en-US" sz="1600" dirty="0">
                <a:latin typeface="Times New Roman" pitchFamily="18" charset="0"/>
                <a:cs typeface="Times New Roman" pitchFamily="18" charset="0"/>
              </a:rPr>
              <a:t>1600</a:t>
            </a:r>
          </a:p>
        </p:txBody>
      </p:sp>
      <p:sp>
        <p:nvSpPr>
          <p:cNvPr id="32812" name="TextBox 57"/>
          <p:cNvSpPr txBox="1">
            <a:spLocks noChangeArrowheads="1"/>
          </p:cNvSpPr>
          <p:nvPr/>
        </p:nvSpPr>
        <p:spPr bwMode="auto">
          <a:xfrm>
            <a:off x="714348" y="1428736"/>
            <a:ext cx="1314846" cy="830997"/>
          </a:xfrm>
          <a:prstGeom prst="rect">
            <a:avLst/>
          </a:prstGeom>
          <a:noFill/>
          <a:ln w="9525">
            <a:noFill/>
            <a:miter lim="800000"/>
            <a:headEnd/>
            <a:tailEnd/>
          </a:ln>
        </p:spPr>
        <p:txBody>
          <a:bodyPr wrap="square">
            <a:spAutoFit/>
          </a:bodyPr>
          <a:lstStyle/>
          <a:p>
            <a:r>
              <a:rPr lang="en-US" sz="1600" b="1" dirty="0" smtClean="0">
                <a:latin typeface="Calibri" pitchFamily="34" charset="0"/>
              </a:rPr>
              <a:t>Top  pressure</a:t>
            </a:r>
          </a:p>
          <a:p>
            <a:r>
              <a:rPr lang="en-IN" sz="1600" b="1" dirty="0" smtClean="0">
                <a:latin typeface="Calibri" pitchFamily="34" charset="0"/>
              </a:rPr>
              <a:t>2.5 Kg/cm</a:t>
            </a:r>
            <a:r>
              <a:rPr lang="en-IN" sz="1600" b="1" baseline="30000" dirty="0" smtClean="0">
                <a:latin typeface="Calibri" pitchFamily="34" charset="0"/>
              </a:rPr>
              <a:t>2</a:t>
            </a:r>
            <a:endParaRPr lang="en-US" sz="1600" b="1" baseline="30000" dirty="0">
              <a:latin typeface="Calibri" pitchFamily="34" charset="0"/>
            </a:endParaRPr>
          </a:p>
          <a:p>
            <a:r>
              <a:rPr lang="en-US" sz="1600" b="1" dirty="0" smtClean="0">
                <a:latin typeface="Calibri" pitchFamily="34" charset="0"/>
              </a:rPr>
              <a:t>  </a:t>
            </a:r>
            <a:endParaRPr lang="en-US" sz="1600" b="1" dirty="0">
              <a:latin typeface="Calibri" pitchFamily="34" charset="0"/>
            </a:endParaRPr>
          </a:p>
        </p:txBody>
      </p:sp>
      <p:sp>
        <p:nvSpPr>
          <p:cNvPr id="281" name="Oval 280"/>
          <p:cNvSpPr/>
          <p:nvPr/>
        </p:nvSpPr>
        <p:spPr bwMode="auto">
          <a:xfrm>
            <a:off x="7215206" y="3433762"/>
            <a:ext cx="1085850" cy="87947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a:p>
        </p:txBody>
      </p:sp>
      <p:cxnSp>
        <p:nvCxnSpPr>
          <p:cNvPr id="282" name="Straight Arrow Connector 281"/>
          <p:cNvCxnSpPr>
            <a:endCxn id="281" idx="7"/>
          </p:cNvCxnSpPr>
          <p:nvPr/>
        </p:nvCxnSpPr>
        <p:spPr bwMode="auto">
          <a:xfrm rot="5400000">
            <a:off x="7641450" y="2540794"/>
            <a:ext cx="1522412" cy="5207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2815" name="TextBox 63"/>
          <p:cNvSpPr txBox="1">
            <a:spLocks noChangeArrowheads="1"/>
          </p:cNvSpPr>
          <p:nvPr/>
        </p:nvSpPr>
        <p:spPr bwMode="auto">
          <a:xfrm>
            <a:off x="6786578" y="1785926"/>
            <a:ext cx="2357422" cy="338554"/>
          </a:xfrm>
          <a:prstGeom prst="rect">
            <a:avLst/>
          </a:prstGeom>
          <a:noFill/>
          <a:ln w="9525">
            <a:noFill/>
            <a:miter lim="800000"/>
            <a:headEnd/>
            <a:tailEnd/>
          </a:ln>
        </p:spPr>
        <p:txBody>
          <a:bodyPr wrap="square">
            <a:spAutoFit/>
          </a:bodyPr>
          <a:lstStyle/>
          <a:p>
            <a:r>
              <a:rPr lang="en-US" sz="1600" b="1" dirty="0" smtClean="0">
                <a:solidFill>
                  <a:srgbClr val="C00000"/>
                </a:solidFill>
                <a:latin typeface="Constantia" pitchFamily="18" charset="0"/>
              </a:rPr>
              <a:t>Flow element replaced</a:t>
            </a:r>
            <a:endParaRPr lang="en-US" sz="1600" b="1" dirty="0">
              <a:solidFill>
                <a:srgbClr val="C00000"/>
              </a:solidFill>
              <a:latin typeface="Constantia" pitchFamily="18" charset="0"/>
            </a:endParaRPr>
          </a:p>
        </p:txBody>
      </p:sp>
      <p:cxnSp>
        <p:nvCxnSpPr>
          <p:cNvPr id="284" name="Straight Arrow Connector 283"/>
          <p:cNvCxnSpPr/>
          <p:nvPr/>
        </p:nvCxnSpPr>
        <p:spPr bwMode="auto">
          <a:xfrm flipV="1">
            <a:off x="3008313" y="2773363"/>
            <a:ext cx="136525" cy="730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5" name="Straight Arrow Connector 284"/>
          <p:cNvCxnSpPr/>
          <p:nvPr/>
        </p:nvCxnSpPr>
        <p:spPr bwMode="auto">
          <a:xfrm rot="5400000" flipH="1" flipV="1">
            <a:off x="2794000" y="2443163"/>
            <a:ext cx="6604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2818" name="TextBox 58"/>
          <p:cNvSpPr txBox="1">
            <a:spLocks noChangeArrowheads="1"/>
          </p:cNvSpPr>
          <p:nvPr/>
        </p:nvSpPr>
        <p:spPr bwMode="auto">
          <a:xfrm>
            <a:off x="3071801" y="3000372"/>
            <a:ext cx="853247" cy="369332"/>
          </a:xfrm>
          <a:prstGeom prst="rect">
            <a:avLst/>
          </a:prstGeom>
          <a:noFill/>
          <a:ln w="9525">
            <a:noFill/>
            <a:miter lim="800000"/>
            <a:headEnd/>
            <a:tailEnd/>
          </a:ln>
        </p:spPr>
        <p:txBody>
          <a:bodyPr wrap="none">
            <a:spAutoFit/>
          </a:bodyPr>
          <a:lstStyle/>
          <a:p>
            <a:r>
              <a:rPr lang="en-US" sz="1600" b="1" dirty="0">
                <a:latin typeface="Constantia" pitchFamily="18" charset="0"/>
              </a:rPr>
              <a:t>Stoves</a:t>
            </a:r>
            <a:r>
              <a:rPr lang="en-US" dirty="0">
                <a:latin typeface="Constantia" pitchFamily="18" charset="0"/>
              </a:rPr>
              <a:t> </a:t>
            </a:r>
          </a:p>
        </p:txBody>
      </p:sp>
      <p:cxnSp>
        <p:nvCxnSpPr>
          <p:cNvPr id="287" name="Straight Connector 286"/>
          <p:cNvCxnSpPr/>
          <p:nvPr/>
        </p:nvCxnSpPr>
        <p:spPr bwMode="auto">
          <a:xfrm rot="10800000">
            <a:off x="5368924" y="4094163"/>
            <a:ext cx="215900"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288" name="Straight Connector 287"/>
          <p:cNvCxnSpPr/>
          <p:nvPr/>
        </p:nvCxnSpPr>
        <p:spPr bwMode="auto">
          <a:xfrm rot="10800000">
            <a:off x="5368924" y="4681538"/>
            <a:ext cx="2159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bwMode="auto">
          <a:xfrm rot="5400000">
            <a:off x="5074443" y="4387057"/>
            <a:ext cx="587375" cy="1587"/>
          </a:xfrm>
          <a:prstGeom prst="line">
            <a:avLst/>
          </a:prstGeom>
        </p:spPr>
        <p:style>
          <a:lnRef idx="1">
            <a:schemeClr val="accent1"/>
          </a:lnRef>
          <a:fillRef idx="0">
            <a:schemeClr val="accent1"/>
          </a:fillRef>
          <a:effectRef idx="0">
            <a:schemeClr val="accent1"/>
          </a:effectRef>
          <a:fontRef idx="minor">
            <a:schemeClr val="tx1"/>
          </a:fontRef>
        </p:style>
      </p:cxnSp>
      <p:sp>
        <p:nvSpPr>
          <p:cNvPr id="290" name="Flowchart: Collate 289"/>
          <p:cNvSpPr/>
          <p:nvPr/>
        </p:nvSpPr>
        <p:spPr bwMode="auto">
          <a:xfrm>
            <a:off x="5295899" y="4460875"/>
            <a:ext cx="144463" cy="146050"/>
          </a:xfrm>
          <a:prstGeom prst="flowChartCollat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a:solidFill>
                <a:schemeClr val="tx1"/>
              </a:solidFill>
            </a:endParaRPr>
          </a:p>
        </p:txBody>
      </p:sp>
      <p:sp>
        <p:nvSpPr>
          <p:cNvPr id="291" name="Flowchart: Collate 290"/>
          <p:cNvSpPr/>
          <p:nvPr/>
        </p:nvSpPr>
        <p:spPr bwMode="auto">
          <a:xfrm>
            <a:off x="5295899" y="4240213"/>
            <a:ext cx="144463" cy="147637"/>
          </a:xfrm>
          <a:prstGeom prst="flowChartCollat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dirty="0">
              <a:solidFill>
                <a:srgbClr val="00B050"/>
              </a:solidFill>
            </a:endParaRPr>
          </a:p>
        </p:txBody>
      </p:sp>
      <p:sp>
        <p:nvSpPr>
          <p:cNvPr id="292" name="Block Arc 291"/>
          <p:cNvSpPr/>
          <p:nvPr/>
        </p:nvSpPr>
        <p:spPr bwMode="auto">
          <a:xfrm rot="5400000">
            <a:off x="5837237" y="4351338"/>
            <a:ext cx="293687" cy="217487"/>
          </a:xfrm>
          <a:prstGeom prst="blockArc">
            <a:avLst/>
          </a:prstGeom>
          <a:blipFill>
            <a:blip r:embed="rId2"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a:solidFill>
                <a:schemeClr val="tx1"/>
              </a:solidFill>
            </a:endParaRPr>
          </a:p>
        </p:txBody>
      </p:sp>
      <p:sp>
        <p:nvSpPr>
          <p:cNvPr id="32825" name="TextBox 84"/>
          <p:cNvSpPr txBox="1">
            <a:spLocks noChangeArrowheads="1"/>
          </p:cNvSpPr>
          <p:nvPr/>
        </p:nvSpPr>
        <p:spPr bwMode="auto">
          <a:xfrm rot="16200000">
            <a:off x="4987779" y="4254820"/>
            <a:ext cx="184731" cy="584775"/>
          </a:xfrm>
          <a:prstGeom prst="rect">
            <a:avLst/>
          </a:prstGeom>
          <a:noFill/>
          <a:ln w="9525">
            <a:noFill/>
            <a:miter lim="800000"/>
            <a:headEnd/>
            <a:tailEnd/>
          </a:ln>
        </p:spPr>
        <p:txBody>
          <a:bodyPr wrap="none">
            <a:spAutoFit/>
          </a:bodyPr>
          <a:lstStyle/>
          <a:p>
            <a:endParaRPr lang="en-US" sz="1600" b="1" dirty="0" smtClean="0">
              <a:solidFill>
                <a:srgbClr val="C00000"/>
              </a:solidFill>
              <a:latin typeface="Constantia" pitchFamily="18" charset="0"/>
            </a:endParaRPr>
          </a:p>
          <a:p>
            <a:endParaRPr lang="en-US" sz="1600" b="1" dirty="0">
              <a:solidFill>
                <a:srgbClr val="C00000"/>
              </a:solidFill>
              <a:latin typeface="Constantia" pitchFamily="18" charset="0"/>
            </a:endParaRPr>
          </a:p>
        </p:txBody>
      </p:sp>
      <p:sp>
        <p:nvSpPr>
          <p:cNvPr id="32826" name="TextBox 86"/>
          <p:cNvSpPr txBox="1">
            <a:spLocks noChangeArrowheads="1"/>
          </p:cNvSpPr>
          <p:nvPr/>
        </p:nvSpPr>
        <p:spPr bwMode="auto">
          <a:xfrm>
            <a:off x="6816089" y="2993283"/>
            <a:ext cx="229440" cy="355611"/>
          </a:xfrm>
          <a:prstGeom prst="rect">
            <a:avLst/>
          </a:prstGeom>
          <a:noFill/>
          <a:ln w="9525">
            <a:noFill/>
            <a:miter lim="800000"/>
            <a:headEnd/>
            <a:tailEnd/>
          </a:ln>
        </p:spPr>
        <p:txBody>
          <a:bodyPr>
            <a:spAutoFit/>
          </a:bodyPr>
          <a:lstStyle/>
          <a:p>
            <a:r>
              <a:rPr lang="en-US">
                <a:latin typeface="Constantia" pitchFamily="18" charset="0"/>
              </a:rPr>
              <a:t>A</a:t>
            </a:r>
          </a:p>
        </p:txBody>
      </p:sp>
      <p:sp>
        <p:nvSpPr>
          <p:cNvPr id="32827" name="TextBox 87"/>
          <p:cNvSpPr txBox="1">
            <a:spLocks noChangeArrowheads="1"/>
          </p:cNvSpPr>
          <p:nvPr/>
        </p:nvSpPr>
        <p:spPr bwMode="auto">
          <a:xfrm>
            <a:off x="7467599" y="3580236"/>
            <a:ext cx="412997" cy="355611"/>
          </a:xfrm>
          <a:prstGeom prst="rect">
            <a:avLst/>
          </a:prstGeom>
          <a:noFill/>
          <a:ln w="9525">
            <a:noFill/>
            <a:miter lim="800000"/>
            <a:headEnd/>
            <a:tailEnd/>
          </a:ln>
        </p:spPr>
        <p:txBody>
          <a:bodyPr wrap="none">
            <a:spAutoFit/>
          </a:bodyPr>
          <a:lstStyle/>
          <a:p>
            <a:r>
              <a:rPr lang="en-US">
                <a:latin typeface="Constantia" pitchFamily="18" charset="0"/>
              </a:rPr>
              <a:t>A1</a:t>
            </a:r>
          </a:p>
        </p:txBody>
      </p:sp>
      <p:sp>
        <p:nvSpPr>
          <p:cNvPr id="32828" name="TextBox 88"/>
          <p:cNvSpPr txBox="1">
            <a:spLocks noChangeArrowheads="1"/>
          </p:cNvSpPr>
          <p:nvPr/>
        </p:nvSpPr>
        <p:spPr bwMode="auto">
          <a:xfrm>
            <a:off x="7757159" y="3506867"/>
            <a:ext cx="412997" cy="355611"/>
          </a:xfrm>
          <a:prstGeom prst="rect">
            <a:avLst/>
          </a:prstGeom>
          <a:noFill/>
          <a:ln w="9525">
            <a:noFill/>
            <a:miter lim="800000"/>
            <a:headEnd/>
            <a:tailEnd/>
          </a:ln>
        </p:spPr>
        <p:txBody>
          <a:bodyPr wrap="none">
            <a:spAutoFit/>
          </a:bodyPr>
          <a:lstStyle/>
          <a:p>
            <a:r>
              <a:rPr lang="en-US">
                <a:latin typeface="Constantia" pitchFamily="18" charset="0"/>
              </a:rPr>
              <a:t>A2</a:t>
            </a:r>
          </a:p>
        </p:txBody>
      </p:sp>
      <p:sp>
        <p:nvSpPr>
          <p:cNvPr id="32829" name="TextBox 90"/>
          <p:cNvSpPr txBox="1">
            <a:spLocks noChangeArrowheads="1"/>
          </p:cNvSpPr>
          <p:nvPr/>
        </p:nvSpPr>
        <p:spPr bwMode="auto">
          <a:xfrm>
            <a:off x="662940" y="5854680"/>
            <a:ext cx="2937035" cy="622320"/>
          </a:xfrm>
          <a:prstGeom prst="rect">
            <a:avLst/>
          </a:prstGeom>
          <a:noFill/>
          <a:ln w="9525">
            <a:noFill/>
            <a:miter lim="800000"/>
            <a:headEnd/>
            <a:tailEnd/>
          </a:ln>
        </p:spPr>
        <p:txBody>
          <a:bodyPr wrap="none">
            <a:spAutoFit/>
          </a:bodyPr>
          <a:lstStyle/>
          <a:p>
            <a:r>
              <a:rPr lang="en-US" b="1" dirty="0">
                <a:latin typeface="Constantia" pitchFamily="18" charset="0"/>
              </a:rPr>
              <a:t>A- Orifice in main header</a:t>
            </a:r>
          </a:p>
          <a:p>
            <a:r>
              <a:rPr lang="en-US" b="1" dirty="0">
                <a:latin typeface="Constantia" pitchFamily="18" charset="0"/>
              </a:rPr>
              <a:t>A1 &amp; A2- Orifice to branch line</a:t>
            </a:r>
          </a:p>
        </p:txBody>
      </p:sp>
      <p:cxnSp>
        <p:nvCxnSpPr>
          <p:cNvPr id="298" name="Straight Arrow Connector 297"/>
          <p:cNvCxnSpPr/>
          <p:nvPr/>
        </p:nvCxnSpPr>
        <p:spPr bwMode="auto">
          <a:xfrm rot="5400000">
            <a:off x="6846093" y="2518569"/>
            <a:ext cx="1027112" cy="3619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2831" name="Rectangle 298"/>
          <p:cNvSpPr>
            <a:spLocks noChangeArrowheads="1"/>
          </p:cNvSpPr>
          <p:nvPr/>
        </p:nvSpPr>
        <p:spPr bwMode="auto">
          <a:xfrm>
            <a:off x="228600" y="131885"/>
            <a:ext cx="8686799" cy="440215"/>
          </a:xfrm>
          <a:prstGeom prst="rect">
            <a:avLst/>
          </a:prstGeom>
          <a:noFill/>
          <a:ln w="9525">
            <a:noFill/>
            <a:miter lim="800000"/>
            <a:headEnd/>
            <a:tailEnd/>
          </a:ln>
        </p:spPr>
        <p:txBody>
          <a:bodyPr wrap="none" anchor="ctr">
            <a:spAutoFit/>
          </a:bodyPr>
          <a:lstStyle/>
          <a:p>
            <a:endParaRPr lang="en-US">
              <a:latin typeface="Constantia" pitchFamily="18" charset="0"/>
            </a:endParaRPr>
          </a:p>
        </p:txBody>
      </p:sp>
      <p:sp>
        <p:nvSpPr>
          <p:cNvPr id="32832" name="Rectangle 299"/>
          <p:cNvSpPr>
            <a:spLocks noChangeArrowheads="1"/>
          </p:cNvSpPr>
          <p:nvPr/>
        </p:nvSpPr>
        <p:spPr bwMode="auto">
          <a:xfrm>
            <a:off x="228600" y="572100"/>
            <a:ext cx="8686799" cy="0"/>
          </a:xfrm>
          <a:prstGeom prst="rect">
            <a:avLst/>
          </a:prstGeom>
          <a:noFill/>
          <a:ln w="9525">
            <a:noFill/>
            <a:miter lim="800000"/>
            <a:headEnd/>
            <a:tailEnd/>
          </a:ln>
        </p:spPr>
        <p:txBody>
          <a:bodyPr wrap="none" anchor="ctr">
            <a:spAutoFit/>
          </a:bodyPr>
          <a:lstStyle/>
          <a:p>
            <a:endParaRPr lang="en-US">
              <a:latin typeface="Constantia" pitchFamily="18" charset="0"/>
            </a:endParaRPr>
          </a:p>
        </p:txBody>
      </p:sp>
      <p:sp>
        <p:nvSpPr>
          <p:cNvPr id="32833" name="TextBox 300"/>
          <p:cNvSpPr txBox="1">
            <a:spLocks noChangeArrowheads="1"/>
          </p:cNvSpPr>
          <p:nvPr/>
        </p:nvSpPr>
        <p:spPr bwMode="auto">
          <a:xfrm>
            <a:off x="518160" y="742189"/>
            <a:ext cx="1989942" cy="444514"/>
          </a:xfrm>
          <a:prstGeom prst="rect">
            <a:avLst/>
          </a:prstGeom>
          <a:noFill/>
          <a:ln w="9525">
            <a:noFill/>
            <a:miter lim="800000"/>
            <a:headEnd/>
            <a:tailEnd/>
          </a:ln>
        </p:spPr>
        <p:txBody>
          <a:bodyPr wrap="none">
            <a:spAutoFit/>
          </a:bodyPr>
          <a:lstStyle/>
          <a:p>
            <a:r>
              <a:rPr lang="en-US" sz="2400" b="1" u="sng" dirty="0">
                <a:solidFill>
                  <a:srgbClr val="FF0066"/>
                </a:solidFill>
                <a:latin typeface="Constantia" pitchFamily="18" charset="0"/>
              </a:rPr>
              <a:t>Line diagram</a:t>
            </a:r>
          </a:p>
        </p:txBody>
      </p:sp>
      <p:cxnSp>
        <p:nvCxnSpPr>
          <p:cNvPr id="69" name="Straight Connector 68"/>
          <p:cNvCxnSpPr/>
          <p:nvPr/>
        </p:nvCxnSpPr>
        <p:spPr bwMode="auto">
          <a:xfrm flipV="1">
            <a:off x="4643438" y="2569315"/>
            <a:ext cx="323850" cy="11112"/>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0" name="Block Arc 69"/>
          <p:cNvSpPr/>
          <p:nvPr/>
        </p:nvSpPr>
        <p:spPr bwMode="auto">
          <a:xfrm rot="5400000">
            <a:off x="4730002" y="2475933"/>
            <a:ext cx="293687" cy="217487"/>
          </a:xfrm>
          <a:prstGeom prst="blockArc">
            <a:avLst/>
          </a:prstGeom>
          <a:blipFill>
            <a:blip r:embed="rId2"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a:solidFill>
                <a:schemeClr val="tx1"/>
              </a:solidFill>
            </a:endParaRPr>
          </a:p>
        </p:txBody>
      </p:sp>
      <p:sp>
        <p:nvSpPr>
          <p:cNvPr id="72" name="TextBox 71"/>
          <p:cNvSpPr txBox="1"/>
          <p:nvPr/>
        </p:nvSpPr>
        <p:spPr>
          <a:xfrm>
            <a:off x="2285984" y="3143248"/>
            <a:ext cx="681084" cy="369332"/>
          </a:xfrm>
          <a:prstGeom prst="rect">
            <a:avLst/>
          </a:prstGeom>
          <a:noFill/>
        </p:spPr>
        <p:txBody>
          <a:bodyPr wrap="none" rtlCol="0">
            <a:spAutoFit/>
          </a:bodyPr>
          <a:lstStyle/>
          <a:p>
            <a:r>
              <a:rPr lang="en-IN" b="1" dirty="0" smtClean="0"/>
              <a:t>TRTG</a:t>
            </a:r>
            <a:endParaRPr lang="en-US" b="1" dirty="0"/>
          </a:p>
        </p:txBody>
      </p:sp>
      <p:sp>
        <p:nvSpPr>
          <p:cNvPr id="73" name="TextBox 57"/>
          <p:cNvSpPr txBox="1">
            <a:spLocks noChangeArrowheads="1"/>
          </p:cNvSpPr>
          <p:nvPr/>
        </p:nvSpPr>
        <p:spPr bwMode="auto">
          <a:xfrm>
            <a:off x="2500298" y="1285861"/>
            <a:ext cx="1314847" cy="830997"/>
          </a:xfrm>
          <a:prstGeom prst="rect">
            <a:avLst/>
          </a:prstGeom>
          <a:noFill/>
          <a:ln w="9525">
            <a:noFill/>
            <a:miter lim="800000"/>
            <a:headEnd/>
            <a:tailEnd/>
          </a:ln>
        </p:spPr>
        <p:txBody>
          <a:bodyPr wrap="square">
            <a:spAutoFit/>
          </a:bodyPr>
          <a:lstStyle/>
          <a:p>
            <a:r>
              <a:rPr lang="en-US" sz="1600" b="1" dirty="0" smtClean="0">
                <a:latin typeface="Calibri" pitchFamily="34" charset="0"/>
              </a:rPr>
              <a:t> Pressure</a:t>
            </a:r>
          </a:p>
          <a:p>
            <a:r>
              <a:rPr lang="en-IN" sz="1600" b="1" dirty="0" smtClean="0">
                <a:latin typeface="Calibri" pitchFamily="34" charset="0"/>
              </a:rPr>
              <a:t>0.14 Kg/cm</a:t>
            </a:r>
            <a:r>
              <a:rPr lang="en-IN" sz="1600" b="1" baseline="30000" dirty="0" smtClean="0">
                <a:latin typeface="Calibri" pitchFamily="34" charset="0"/>
              </a:rPr>
              <a:t>2</a:t>
            </a:r>
            <a:endParaRPr lang="en-US" sz="1600" b="1" baseline="30000" dirty="0">
              <a:latin typeface="Calibri" pitchFamily="34" charset="0"/>
            </a:endParaRPr>
          </a:p>
          <a:p>
            <a:r>
              <a:rPr lang="en-US" sz="1600" b="1" dirty="0" smtClean="0">
                <a:latin typeface="Calibri" pitchFamily="34" charset="0"/>
              </a:rPr>
              <a:t>  </a:t>
            </a:r>
            <a:endParaRPr lang="en-US" sz="1600" b="1" dirty="0">
              <a:latin typeface="Calibri" pitchFamily="34" charset="0"/>
            </a:endParaRPr>
          </a:p>
        </p:txBody>
      </p:sp>
      <p:sp>
        <p:nvSpPr>
          <p:cNvPr id="74" name="Rectangle 73"/>
          <p:cNvSpPr/>
          <p:nvPr/>
        </p:nvSpPr>
        <p:spPr>
          <a:xfrm>
            <a:off x="4572000" y="2786058"/>
            <a:ext cx="524503" cy="338554"/>
          </a:xfrm>
          <a:prstGeom prst="rect">
            <a:avLst/>
          </a:prstGeom>
        </p:spPr>
        <p:txBody>
          <a:bodyPr wrap="none">
            <a:spAutoFit/>
          </a:bodyPr>
          <a:lstStyle/>
          <a:p>
            <a:r>
              <a:rPr lang="en-US" sz="1600" b="1" dirty="0" smtClean="0">
                <a:latin typeface="Calibri" pitchFamily="34" charset="0"/>
              </a:rPr>
              <a:t>PCV</a:t>
            </a:r>
            <a:endParaRPr lang="en-US" sz="1600" b="1" dirty="0">
              <a:latin typeface="Calibri" pitchFamily="34" charset="0"/>
            </a:endParaRPr>
          </a:p>
        </p:txBody>
      </p:sp>
      <p:cxnSp>
        <p:nvCxnSpPr>
          <p:cNvPr id="75" name="Straight Connector 74"/>
          <p:cNvCxnSpPr/>
          <p:nvPr/>
        </p:nvCxnSpPr>
        <p:spPr bwMode="auto">
          <a:xfrm rot="16200000" flipH="1">
            <a:off x="4710908" y="2575712"/>
            <a:ext cx="293688"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6" name="TextBox 75"/>
          <p:cNvSpPr txBox="1"/>
          <p:nvPr/>
        </p:nvSpPr>
        <p:spPr>
          <a:xfrm>
            <a:off x="5964618" y="1526223"/>
            <a:ext cx="599844" cy="369332"/>
          </a:xfrm>
          <a:prstGeom prst="rect">
            <a:avLst/>
          </a:prstGeom>
          <a:noFill/>
        </p:spPr>
        <p:txBody>
          <a:bodyPr wrap="none" rtlCol="0">
            <a:spAutoFit/>
          </a:bodyPr>
          <a:lstStyle/>
          <a:p>
            <a:r>
              <a:rPr lang="en-IN" b="1" dirty="0" smtClean="0"/>
              <a:t>PBS </a:t>
            </a:r>
            <a:endParaRPr lang="en-US" b="1" dirty="0"/>
          </a:p>
        </p:txBody>
      </p:sp>
      <p:cxnSp>
        <p:nvCxnSpPr>
          <p:cNvPr id="78" name="Straight Arrow Connector 77"/>
          <p:cNvCxnSpPr/>
          <p:nvPr/>
        </p:nvCxnSpPr>
        <p:spPr>
          <a:xfrm rot="5400000">
            <a:off x="5465769" y="5116194"/>
            <a:ext cx="213520" cy="187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a:stCxn id="264" idx="1"/>
          </p:cNvCxnSpPr>
          <p:nvPr/>
        </p:nvCxnSpPr>
        <p:spPr bwMode="auto">
          <a:xfrm flipV="1">
            <a:off x="4060825" y="1785926"/>
            <a:ext cx="11109" cy="294493"/>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1" name="Block Arc 80"/>
          <p:cNvSpPr/>
          <p:nvPr/>
        </p:nvSpPr>
        <p:spPr bwMode="auto">
          <a:xfrm rot="21339104">
            <a:off x="3942277" y="1679633"/>
            <a:ext cx="293687" cy="217487"/>
          </a:xfrm>
          <a:prstGeom prst="blockArc">
            <a:avLst/>
          </a:prstGeom>
          <a:blipFill>
            <a:blip r:embed="rId2"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a:solidFill>
                <a:schemeClr val="tx1"/>
              </a:solidFill>
            </a:endParaRPr>
          </a:p>
        </p:txBody>
      </p:sp>
      <p:cxnSp>
        <p:nvCxnSpPr>
          <p:cNvPr id="82" name="Straight Connector 81"/>
          <p:cNvCxnSpPr>
            <a:stCxn id="81" idx="1"/>
            <a:endCxn id="81" idx="0"/>
          </p:cNvCxnSpPr>
          <p:nvPr/>
        </p:nvCxnSpPr>
        <p:spPr bwMode="auto">
          <a:xfrm rot="5400000">
            <a:off x="4080049" y="1669063"/>
            <a:ext cx="18144" cy="238627"/>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9" name="Rectangle 98"/>
          <p:cNvSpPr/>
          <p:nvPr/>
        </p:nvSpPr>
        <p:spPr>
          <a:xfrm>
            <a:off x="6143636" y="4357694"/>
            <a:ext cx="524503" cy="338554"/>
          </a:xfrm>
          <a:prstGeom prst="rect">
            <a:avLst/>
          </a:prstGeom>
        </p:spPr>
        <p:txBody>
          <a:bodyPr wrap="none">
            <a:spAutoFit/>
          </a:bodyPr>
          <a:lstStyle/>
          <a:p>
            <a:r>
              <a:rPr lang="en-US" sz="1600" b="1" dirty="0" smtClean="0">
                <a:latin typeface="Calibri" pitchFamily="34" charset="0"/>
              </a:rPr>
              <a:t>PCV</a:t>
            </a:r>
            <a:endParaRPr lang="en-US" sz="1600" b="1" dirty="0">
              <a:latin typeface="Calibri" pitchFamily="34" charset="0"/>
            </a:endParaRPr>
          </a:p>
        </p:txBody>
      </p:sp>
      <p:sp>
        <p:nvSpPr>
          <p:cNvPr id="103" name="TextBox 102"/>
          <p:cNvSpPr txBox="1"/>
          <p:nvPr/>
        </p:nvSpPr>
        <p:spPr>
          <a:xfrm>
            <a:off x="2365541" y="2214836"/>
            <a:ext cx="749501" cy="338554"/>
          </a:xfrm>
          <a:prstGeom prst="rect">
            <a:avLst/>
          </a:prstGeom>
          <a:noFill/>
        </p:spPr>
        <p:txBody>
          <a:bodyPr wrap="none" rtlCol="0">
            <a:spAutoFit/>
          </a:bodyPr>
          <a:lstStyle/>
          <a:p>
            <a:r>
              <a:rPr lang="en-IN" sz="1600" dirty="0" smtClean="0"/>
              <a:t>bypass</a:t>
            </a:r>
            <a:endParaRPr lang="en-US" sz="1600" dirty="0"/>
          </a:p>
        </p:txBody>
      </p:sp>
      <p:sp>
        <p:nvSpPr>
          <p:cNvPr id="83" name="Flowchart: Summing Junction 82"/>
          <p:cNvSpPr/>
          <p:nvPr/>
        </p:nvSpPr>
        <p:spPr>
          <a:xfrm>
            <a:off x="7929586" y="3786190"/>
            <a:ext cx="285752" cy="214314"/>
          </a:xfrm>
          <a:prstGeom prst="flowChartSummingJunction">
            <a:avLst/>
          </a:prstGeom>
          <a:ln>
            <a:solidFill>
              <a:schemeClr val="accent6">
                <a:lumMod val="75000"/>
              </a:schemeClr>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
        <p:nvSpPr>
          <p:cNvPr id="84" name="Flowchart: Summing Junction 83"/>
          <p:cNvSpPr/>
          <p:nvPr/>
        </p:nvSpPr>
        <p:spPr>
          <a:xfrm>
            <a:off x="7277679" y="3786190"/>
            <a:ext cx="285752" cy="214314"/>
          </a:xfrm>
          <a:prstGeom prst="flowChartSummingJunction">
            <a:avLst/>
          </a:prstGeom>
          <a:ln>
            <a:solidFill>
              <a:schemeClr val="accent6">
                <a:lumMod val="75000"/>
              </a:schemeClr>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
        <p:nvSpPr>
          <p:cNvPr id="85" name="Flowchart: Summing Junction 84"/>
          <p:cNvSpPr/>
          <p:nvPr/>
        </p:nvSpPr>
        <p:spPr>
          <a:xfrm>
            <a:off x="6973997" y="3286124"/>
            <a:ext cx="285752" cy="214314"/>
          </a:xfrm>
          <a:prstGeom prst="flowChartSummingJunction">
            <a:avLst/>
          </a:prstGeom>
          <a:ln>
            <a:solidFill>
              <a:srgbClr val="0070C0"/>
            </a:solid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pic>
        <p:nvPicPr>
          <p:cNvPr id="2054" name="Picture 6" descr="C:\Users\RSP\Desktop\Turbine pic.jpg"/>
          <p:cNvPicPr>
            <a:picLocks noChangeAspect="1" noChangeArrowheads="1"/>
          </p:cNvPicPr>
          <p:nvPr/>
        </p:nvPicPr>
        <p:blipFill>
          <a:blip r:embed="rId3"/>
          <a:srcRect/>
          <a:stretch>
            <a:fillRect/>
          </a:stretch>
        </p:blipFill>
        <p:spPr bwMode="auto">
          <a:xfrm>
            <a:off x="2428860" y="2571744"/>
            <a:ext cx="571504" cy="571504"/>
          </a:xfrm>
          <a:prstGeom prst="rect">
            <a:avLst/>
          </a:prstGeom>
          <a:noFill/>
        </p:spPr>
      </p:pic>
      <p:pic>
        <p:nvPicPr>
          <p:cNvPr id="86" name="Picture 2" descr="C:\Users\RSP\Desktop\BF image1.jpg"/>
          <p:cNvPicPr>
            <a:picLocks noChangeAspect="1" noChangeArrowheads="1"/>
          </p:cNvPicPr>
          <p:nvPr/>
        </p:nvPicPr>
        <p:blipFill>
          <a:blip r:embed="rId4" cstate="print"/>
          <a:srcRect/>
          <a:stretch>
            <a:fillRect/>
          </a:stretch>
        </p:blipFill>
        <p:spPr bwMode="auto">
          <a:xfrm>
            <a:off x="642910" y="2428868"/>
            <a:ext cx="928694" cy="1545612"/>
          </a:xfrm>
          <a:prstGeom prst="rect">
            <a:avLst/>
          </a:prstGeom>
          <a:noFill/>
        </p:spPr>
      </p:pic>
      <p:pic>
        <p:nvPicPr>
          <p:cNvPr id="87" name="Picture 3" descr="C:\Users\RSP\Desktop\Flare stack1.jpg"/>
          <p:cNvPicPr>
            <a:picLocks noChangeAspect="1" noChangeArrowheads="1"/>
          </p:cNvPicPr>
          <p:nvPr/>
        </p:nvPicPr>
        <p:blipFill>
          <a:blip r:embed="rId5" cstate="print"/>
          <a:srcRect/>
          <a:stretch>
            <a:fillRect/>
          </a:stretch>
        </p:blipFill>
        <p:spPr bwMode="auto">
          <a:xfrm>
            <a:off x="3643306" y="3499004"/>
            <a:ext cx="717496" cy="1430194"/>
          </a:xfrm>
          <a:prstGeom prst="rect">
            <a:avLst/>
          </a:prstGeom>
          <a:noFill/>
        </p:spPr>
      </p:pic>
      <p:pic>
        <p:nvPicPr>
          <p:cNvPr id="88" name="Picture 87" descr="C:\Users\VPA\Downloads\283305406_5080123535396866_5336854257819228147_n.jpg"/>
          <p:cNvPicPr/>
          <p:nvPr/>
        </p:nvPicPr>
        <p:blipFill rotWithShape="1">
          <a:blip r:embed="rId6" cstate="print">
            <a:extLst>
              <a:ext uri="{28A0092B-C50C-407E-A947-70E740481C1C}">
                <a14:useLocalDpi xmlns:a14="http://schemas.microsoft.com/office/drawing/2010/main" val="0"/>
              </a:ext>
            </a:extLst>
          </a:blip>
          <a:srcRect l="1" r="30978"/>
          <a:stretch/>
        </p:blipFill>
        <p:spPr bwMode="auto">
          <a:xfrm>
            <a:off x="7858148" y="0"/>
            <a:ext cx="1101526" cy="646981"/>
          </a:xfrm>
          <a:prstGeom prst="rect">
            <a:avLst/>
          </a:prstGeom>
          <a:noFill/>
          <a:ln>
            <a:noFill/>
          </a:ln>
          <a:extLst>
            <a:ext uri="{53640926-AAD7-44D8-BBD7-CCE9431645EC}">
              <a14:shadowObscured xmlns:a14="http://schemas.microsoft.com/office/drawing/2010/main"/>
            </a:ext>
          </a:extLst>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1"/>
          <p:cNvSpPr>
            <a:spLocks noChangeArrowheads="1"/>
          </p:cNvSpPr>
          <p:nvPr/>
        </p:nvSpPr>
        <p:spPr bwMode="auto">
          <a:xfrm>
            <a:off x="214282" y="1059859"/>
            <a:ext cx="8686800" cy="1631216"/>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nchor="ctr">
            <a:spAutoFit/>
          </a:bodyPr>
          <a:lstStyle/>
          <a:p>
            <a:pPr algn="just"/>
            <a:r>
              <a:rPr lang="en-US" sz="2000" dirty="0">
                <a:latin typeface="Calibri" pitchFamily="34" charset="0"/>
                <a:ea typeface="Times New Roman" pitchFamily="18" charset="0"/>
                <a:cs typeface="Calibri" pitchFamily="34" charset="0"/>
              </a:rPr>
              <a:t>After elaborate survey of pressure in BFG line to Battery-6, it was noticed that there is excessive pressure drop across orifices installed within the battery limits of COB#6. The first such survey was done in Aug’2019. The orifice data sheet and pressure survey data was analyzed and found that the orifice design to be modified to have lesser pressure drop across orifice</a:t>
            </a:r>
            <a:r>
              <a:rPr lang="en-US" sz="2000" dirty="0" smtClean="0">
                <a:latin typeface="Calibri" pitchFamily="34" charset="0"/>
                <a:ea typeface="Times New Roman" pitchFamily="18" charset="0"/>
                <a:cs typeface="Calibri" pitchFamily="34" charset="0"/>
              </a:rPr>
              <a:t>.</a:t>
            </a:r>
            <a:endParaRPr lang="en-US" sz="2000" dirty="0">
              <a:ea typeface="Times New Roman" pitchFamily="18" charset="0"/>
              <a:cs typeface="Calibri" pitchFamily="34" charset="0"/>
            </a:endParaRPr>
          </a:p>
        </p:txBody>
      </p:sp>
      <p:sp>
        <p:nvSpPr>
          <p:cNvPr id="28677" name="Rectangle 5"/>
          <p:cNvSpPr>
            <a:spLocks noChangeArrowheads="1"/>
          </p:cNvSpPr>
          <p:nvPr/>
        </p:nvSpPr>
        <p:spPr bwMode="auto">
          <a:xfrm>
            <a:off x="201875" y="571668"/>
            <a:ext cx="2664640" cy="461665"/>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wrap="none">
            <a:spAutoFit/>
          </a:bodyPr>
          <a:lstStyle/>
          <a:p>
            <a:pPr eaLnBrk="0" hangingPunct="0"/>
            <a:r>
              <a:rPr lang="en-US" sz="2400" b="1" u="sng" dirty="0">
                <a:solidFill>
                  <a:srgbClr val="FF00FF"/>
                </a:solidFill>
                <a:latin typeface="Calibri" pitchFamily="34" charset="0"/>
                <a:ea typeface="Times New Roman" pitchFamily="18" charset="0"/>
                <a:cs typeface="Calibri" pitchFamily="34" charset="0"/>
              </a:rPr>
              <a:t>Modifications done</a:t>
            </a:r>
          </a:p>
        </p:txBody>
      </p:sp>
      <p:sp>
        <p:nvSpPr>
          <p:cNvPr id="10" name="Rectangle 9"/>
          <p:cNvSpPr/>
          <p:nvPr/>
        </p:nvSpPr>
        <p:spPr>
          <a:xfrm>
            <a:off x="1428728" y="0"/>
            <a:ext cx="6010171" cy="523220"/>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r>
              <a:rPr lang="en-US" sz="2800" b="1" u="sng" dirty="0" smtClean="0">
                <a:solidFill>
                  <a:srgbClr val="FF0000"/>
                </a:solidFill>
              </a:rPr>
              <a:t>INNOVATIVE PROJECT IMPLEMENTED-2</a:t>
            </a:r>
            <a:endParaRPr lang="en-US" sz="2800" dirty="0"/>
          </a:p>
        </p:txBody>
      </p:sp>
      <p:pic>
        <p:nvPicPr>
          <p:cNvPr id="9" name="Picture 8" descr="C:\Users\VPA\Downloads\283305406_5080123535396866_5336854257819228147_n.jpg"/>
          <p:cNvPicPr/>
          <p:nvPr/>
        </p:nvPicPr>
        <p:blipFill rotWithShape="1">
          <a:blip r:embed="rId2" cstate="print">
            <a:extLst>
              <a:ext uri="{28A0092B-C50C-407E-A947-70E740481C1C}">
                <a14:useLocalDpi xmlns:a14="http://schemas.microsoft.com/office/drawing/2010/main" val="0"/>
              </a:ext>
            </a:extLst>
          </a:blip>
          <a:srcRect l="1" r="30978"/>
          <a:stretch/>
        </p:blipFill>
        <p:spPr bwMode="auto">
          <a:xfrm>
            <a:off x="7715272" y="0"/>
            <a:ext cx="1244402" cy="646981"/>
          </a:xfrm>
          <a:prstGeom prst="rect">
            <a:avLst/>
          </a:prstGeom>
          <a:noFill/>
          <a:ln>
            <a:noFill/>
          </a:ln>
          <a:extLst>
            <a:ext uri="{53640926-AAD7-44D8-BBD7-CCE9431645EC}">
              <a14:shadowObscured xmlns:a14="http://schemas.microsoft.com/office/drawing/2010/main"/>
            </a:ext>
          </a:extLst>
        </p:spPr>
      </p:pic>
      <p:sp>
        <p:nvSpPr>
          <p:cNvPr id="6" name="Rectangle 1"/>
          <p:cNvSpPr>
            <a:spLocks noChangeArrowheads="1"/>
          </p:cNvSpPr>
          <p:nvPr/>
        </p:nvSpPr>
        <p:spPr bwMode="auto">
          <a:xfrm>
            <a:off x="71594" y="3238249"/>
            <a:ext cx="9001156" cy="3477875"/>
          </a:xfrm>
          <a:prstGeom prst="rect">
            <a:avLst/>
          </a:prstGeom>
          <a:ln>
            <a:headEnd/>
            <a:tailEnd/>
          </a:ln>
        </p:spPr>
        <p:style>
          <a:lnRef idx="1">
            <a:schemeClr val="dk1"/>
          </a:lnRef>
          <a:fillRef idx="2">
            <a:schemeClr val="dk1"/>
          </a:fillRef>
          <a:effectRef idx="1">
            <a:schemeClr val="dk1"/>
          </a:effectRef>
          <a:fontRef idx="minor">
            <a:schemeClr val="dk1"/>
          </a:fontRef>
        </p:style>
        <p:txBody>
          <a:bodyPr wrap="square" anchor="ctr">
            <a:spAutoFit/>
          </a:bodyPr>
          <a:lstStyle/>
          <a:p>
            <a:pPr marL="225425" indent="-225425" algn="just" eaLnBrk="0" hangingPunct="0">
              <a:buFontTx/>
              <a:buChar char="•"/>
            </a:pPr>
            <a:r>
              <a:rPr lang="en-US" sz="2000" dirty="0"/>
              <a:t>Power generation in PBS(Power &amp; Blowing Station) has also gone up from monthly avg. of about 8 MW to 18MW from Jan’20 onward due to higher availability of BF gas.</a:t>
            </a:r>
            <a:endParaRPr lang="en-US" sz="2000" dirty="0">
              <a:cs typeface="Times New Roman" pitchFamily="18" charset="0"/>
            </a:endParaRPr>
          </a:p>
          <a:p>
            <a:pPr marL="225425" indent="-225425" algn="just" eaLnBrk="0" hangingPunct="0">
              <a:buFont typeface="Arial" pitchFamily="34" charset="0"/>
              <a:buChar char="•"/>
            </a:pPr>
            <a:r>
              <a:rPr lang="en-US" sz="2000" dirty="0">
                <a:cs typeface="Times New Roman" pitchFamily="18" charset="0"/>
              </a:rPr>
              <a:t>Low un-control BFG pressure to battery-6 duration has been eliminated, which led to improvement in coke quality.</a:t>
            </a:r>
            <a:r>
              <a:rPr lang="en-US" sz="2000" dirty="0"/>
              <a:t> </a:t>
            </a:r>
          </a:p>
          <a:p>
            <a:pPr marL="225425" indent="-225425" algn="just" eaLnBrk="0" hangingPunct="0"/>
            <a:endParaRPr lang="en-US" sz="2000" dirty="0"/>
          </a:p>
          <a:p>
            <a:pPr marL="225425" indent="-225425" algn="just" eaLnBrk="0" hangingPunct="0">
              <a:buFont typeface="Arial" pitchFamily="34" charset="0"/>
              <a:buChar char="•"/>
            </a:pPr>
            <a:r>
              <a:rPr lang="en-US" sz="2000" dirty="0"/>
              <a:t>Energy input matrix in CPP-1 power generation changed drastically on account of higher BF gas availability in the system and energy matrix  was </a:t>
            </a:r>
            <a:r>
              <a:rPr lang="en-US" sz="2000" b="1" dirty="0">
                <a:solidFill>
                  <a:schemeClr val="accent2">
                    <a:lumMod val="75000"/>
                  </a:schemeClr>
                </a:solidFill>
              </a:rPr>
              <a:t>36.7%</a:t>
            </a:r>
            <a:r>
              <a:rPr lang="en-US" sz="2000" b="1" dirty="0"/>
              <a:t>coal</a:t>
            </a:r>
            <a:r>
              <a:rPr lang="en-US" sz="2000" dirty="0"/>
              <a:t>, 28.8%BF gas and 34.05% Mixed gas in 2019-20 whereas in </a:t>
            </a:r>
            <a:r>
              <a:rPr lang="en-US" sz="2000" dirty="0" smtClean="0"/>
              <a:t>2021-22, </a:t>
            </a:r>
            <a:r>
              <a:rPr lang="en-US" sz="2000" dirty="0"/>
              <a:t>it was </a:t>
            </a:r>
            <a:r>
              <a:rPr lang="en-US" sz="2000" b="1" dirty="0" smtClean="0">
                <a:solidFill>
                  <a:srgbClr val="009900"/>
                </a:solidFill>
              </a:rPr>
              <a:t>5.52%</a:t>
            </a:r>
            <a:r>
              <a:rPr lang="en-US" sz="2000" b="1" dirty="0" smtClean="0"/>
              <a:t>coal</a:t>
            </a:r>
            <a:r>
              <a:rPr lang="en-US" sz="2000" dirty="0"/>
              <a:t>, </a:t>
            </a:r>
            <a:r>
              <a:rPr lang="en-US" sz="2000" dirty="0" smtClean="0"/>
              <a:t>50.6%BF </a:t>
            </a:r>
            <a:r>
              <a:rPr lang="en-US" sz="2000" dirty="0"/>
              <a:t>gas and </a:t>
            </a:r>
            <a:r>
              <a:rPr lang="en-US" sz="2000" dirty="0" smtClean="0"/>
              <a:t>43.88% </a:t>
            </a:r>
            <a:r>
              <a:rPr lang="en-US" sz="2000" dirty="0"/>
              <a:t>Mixed gas. Drastic reduction in coal consumption helped in cost optimization towards coal procurement and  also lower </a:t>
            </a:r>
            <a:r>
              <a:rPr lang="en-US" sz="2000" dirty="0" smtClean="0"/>
              <a:t>CO</a:t>
            </a:r>
            <a:r>
              <a:rPr lang="en-US" sz="2000" baseline="-25000" dirty="0" smtClean="0"/>
              <a:t>2 </a:t>
            </a:r>
            <a:r>
              <a:rPr lang="en-US" sz="2000" dirty="0" smtClean="0"/>
              <a:t>emission.</a:t>
            </a:r>
            <a:endParaRPr lang="en-US" sz="2000" dirty="0"/>
          </a:p>
        </p:txBody>
      </p:sp>
      <p:sp>
        <p:nvSpPr>
          <p:cNvPr id="7" name="Rectangle 6"/>
          <p:cNvSpPr/>
          <p:nvPr/>
        </p:nvSpPr>
        <p:spPr>
          <a:xfrm>
            <a:off x="214282" y="2750245"/>
            <a:ext cx="2308004" cy="461665"/>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eaLnBrk="0" hangingPunct="0"/>
            <a:r>
              <a:rPr lang="en-US" sz="2400" b="1" u="sng" dirty="0" smtClean="0">
                <a:solidFill>
                  <a:srgbClr val="FF00FF"/>
                </a:solidFill>
                <a:latin typeface="Calibri" pitchFamily="34" charset="0"/>
                <a:ea typeface="Times New Roman" pitchFamily="18" charset="0"/>
                <a:cs typeface="Calibri" pitchFamily="34" charset="0"/>
              </a:rPr>
              <a:t>Benefits accrued</a:t>
            </a:r>
            <a:endParaRPr lang="en-US" sz="2400" b="1" u="sng" dirty="0">
              <a:solidFill>
                <a:srgbClr val="FF00FF"/>
              </a:solidFill>
              <a:latin typeface="Calibri" pitchFamily="34" charset="0"/>
              <a:ea typeface="Times New Roman" pitchFamily="18" charset="0"/>
              <a:cs typeface="Calibri" pitchFamily="34" charset="0"/>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457200" y="152400"/>
            <a:ext cx="7186634" cy="533400"/>
          </a:xfrm>
        </p:spPr>
        <p:style>
          <a:lnRef idx="1">
            <a:schemeClr val="accent3"/>
          </a:lnRef>
          <a:fillRef idx="2">
            <a:schemeClr val="accent3"/>
          </a:fillRef>
          <a:effectRef idx="1">
            <a:schemeClr val="accent3"/>
          </a:effectRef>
          <a:fontRef idx="minor">
            <a:schemeClr val="dk1"/>
          </a:fontRef>
        </p:style>
        <p:txBody>
          <a:bodyPr>
            <a:normAutofit fontScale="90000"/>
          </a:bodyPr>
          <a:lstStyle/>
          <a:p>
            <a:pPr algn="ctr" eaLnBrk="1" hangingPunct="1"/>
            <a:r>
              <a:rPr lang="en-US" sz="3600" b="1" u="sng" dirty="0" smtClean="0">
                <a:solidFill>
                  <a:srgbClr val="FF0000"/>
                </a:solidFill>
              </a:rPr>
              <a:t>INNOVATIVE PROJECT IMPLEMENTED</a:t>
            </a:r>
            <a:endParaRPr lang="en-US" sz="3600" u="sng" dirty="0" smtClean="0">
              <a:solidFill>
                <a:srgbClr val="FF0000"/>
              </a:solidFill>
            </a:endParaRPr>
          </a:p>
        </p:txBody>
      </p:sp>
      <p:sp>
        <p:nvSpPr>
          <p:cNvPr id="31747" name="Rectangle 4"/>
          <p:cNvSpPr>
            <a:spLocks noChangeArrowheads="1"/>
          </p:cNvSpPr>
          <p:nvPr/>
        </p:nvSpPr>
        <p:spPr bwMode="auto">
          <a:xfrm>
            <a:off x="428596" y="717180"/>
            <a:ext cx="7215238" cy="461665"/>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wrap="square">
            <a:spAutoFit/>
          </a:bodyPr>
          <a:lstStyle/>
          <a:p>
            <a:r>
              <a:rPr lang="en-US" sz="2400" b="1" u="sng" dirty="0">
                <a:solidFill>
                  <a:srgbClr val="0000FF"/>
                </a:solidFill>
                <a:latin typeface="Calibri" pitchFamily="34" charset="0"/>
                <a:ea typeface="Times New Roman" pitchFamily="18" charset="0"/>
                <a:cs typeface="Calibri" pitchFamily="34" charset="0"/>
              </a:rPr>
              <a:t>Redesigning of </a:t>
            </a:r>
            <a:r>
              <a:rPr lang="en-US" sz="2400" b="1" u="sng" dirty="0" smtClean="0">
                <a:solidFill>
                  <a:srgbClr val="0000FF"/>
                </a:solidFill>
                <a:latin typeface="Calibri" pitchFamily="34" charset="0"/>
                <a:ea typeface="Times New Roman" pitchFamily="18" charset="0"/>
                <a:cs typeface="Calibri" pitchFamily="34" charset="0"/>
              </a:rPr>
              <a:t>flow element </a:t>
            </a:r>
            <a:r>
              <a:rPr lang="en-US" sz="2400" b="1" u="sng" dirty="0">
                <a:solidFill>
                  <a:srgbClr val="0000FF"/>
                </a:solidFill>
                <a:latin typeface="Calibri" pitchFamily="34" charset="0"/>
                <a:ea typeface="Times New Roman" pitchFamily="18" charset="0"/>
                <a:cs typeface="Calibri" pitchFamily="34" charset="0"/>
              </a:rPr>
              <a:t>in BFG u/f line of COB-6</a:t>
            </a:r>
            <a:endParaRPr lang="en-US" sz="2400" dirty="0">
              <a:solidFill>
                <a:srgbClr val="0000FF"/>
              </a:solidFill>
              <a:ea typeface="Times New Roman" pitchFamily="18" charset="0"/>
              <a:cs typeface="Calibri" pitchFamily="34" charset="0"/>
            </a:endParaRPr>
          </a:p>
        </p:txBody>
      </p:sp>
      <p:sp>
        <p:nvSpPr>
          <p:cNvPr id="31748" name="Rectangle 1"/>
          <p:cNvSpPr>
            <a:spLocks noChangeArrowheads="1"/>
          </p:cNvSpPr>
          <p:nvPr/>
        </p:nvSpPr>
        <p:spPr bwMode="auto">
          <a:xfrm>
            <a:off x="1071538" y="1357298"/>
            <a:ext cx="6981825" cy="461962"/>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spAutoFit/>
          </a:bodyPr>
          <a:lstStyle/>
          <a:p>
            <a:pPr algn="ctr"/>
            <a:r>
              <a:rPr lang="en-US" sz="2400" b="1" i="1" u="sng" dirty="0">
                <a:solidFill>
                  <a:srgbClr val="FF0066"/>
                </a:solidFill>
                <a:latin typeface="Calibri" pitchFamily="34" charset="0"/>
                <a:ea typeface="Calibri" pitchFamily="34" charset="0"/>
                <a:cs typeface="Times New Roman" pitchFamily="18" charset="0"/>
              </a:rPr>
              <a:t>Consumption data of BF gas and Coal at  CPP-1 &amp; PBS</a:t>
            </a:r>
            <a:endParaRPr lang="en-US" sz="3200" dirty="0">
              <a:solidFill>
                <a:srgbClr val="FF0066"/>
              </a:solidFill>
              <a:ea typeface="Calibri" pitchFamily="34" charset="0"/>
              <a:cs typeface="Times New Roman" pitchFamily="18" charset="0"/>
            </a:endParaRPr>
          </a:p>
        </p:txBody>
      </p:sp>
      <p:graphicFrame>
        <p:nvGraphicFramePr>
          <p:cNvPr id="10" name="Table 9"/>
          <p:cNvGraphicFramePr>
            <a:graphicFrameLocks noGrp="1"/>
          </p:cNvGraphicFramePr>
          <p:nvPr/>
        </p:nvGraphicFramePr>
        <p:xfrm>
          <a:off x="214283" y="1785925"/>
          <a:ext cx="8715436" cy="4286281"/>
        </p:xfrm>
        <a:graphic>
          <a:graphicData uri="http://schemas.openxmlformats.org/drawingml/2006/table">
            <a:tbl>
              <a:tblPr/>
              <a:tblGrid>
                <a:gridCol w="856164">
                  <a:extLst>
                    <a:ext uri="{9D8B030D-6E8A-4147-A177-3AD203B41FA5}">
                      <a16:colId xmlns:a16="http://schemas.microsoft.com/office/drawing/2014/main" val="20000"/>
                    </a:ext>
                  </a:extLst>
                </a:gridCol>
                <a:gridCol w="856164">
                  <a:extLst>
                    <a:ext uri="{9D8B030D-6E8A-4147-A177-3AD203B41FA5}">
                      <a16:colId xmlns:a16="http://schemas.microsoft.com/office/drawing/2014/main" val="20001"/>
                    </a:ext>
                  </a:extLst>
                </a:gridCol>
                <a:gridCol w="856164">
                  <a:extLst>
                    <a:ext uri="{9D8B030D-6E8A-4147-A177-3AD203B41FA5}">
                      <a16:colId xmlns:a16="http://schemas.microsoft.com/office/drawing/2014/main" val="20002"/>
                    </a:ext>
                  </a:extLst>
                </a:gridCol>
                <a:gridCol w="927513">
                  <a:extLst>
                    <a:ext uri="{9D8B030D-6E8A-4147-A177-3AD203B41FA5}">
                      <a16:colId xmlns:a16="http://schemas.microsoft.com/office/drawing/2014/main" val="20003"/>
                    </a:ext>
                  </a:extLst>
                </a:gridCol>
                <a:gridCol w="784817">
                  <a:extLst>
                    <a:ext uri="{9D8B030D-6E8A-4147-A177-3AD203B41FA5}">
                      <a16:colId xmlns:a16="http://schemas.microsoft.com/office/drawing/2014/main" val="20004"/>
                    </a:ext>
                  </a:extLst>
                </a:gridCol>
                <a:gridCol w="773718">
                  <a:extLst>
                    <a:ext uri="{9D8B030D-6E8A-4147-A177-3AD203B41FA5}">
                      <a16:colId xmlns:a16="http://schemas.microsoft.com/office/drawing/2014/main" val="20005"/>
                    </a:ext>
                  </a:extLst>
                </a:gridCol>
                <a:gridCol w="938610">
                  <a:extLst>
                    <a:ext uri="{9D8B030D-6E8A-4147-A177-3AD203B41FA5}">
                      <a16:colId xmlns:a16="http://schemas.microsoft.com/office/drawing/2014/main" val="20006"/>
                    </a:ext>
                  </a:extLst>
                </a:gridCol>
                <a:gridCol w="784817">
                  <a:extLst>
                    <a:ext uri="{9D8B030D-6E8A-4147-A177-3AD203B41FA5}">
                      <a16:colId xmlns:a16="http://schemas.microsoft.com/office/drawing/2014/main" val="20007"/>
                    </a:ext>
                  </a:extLst>
                </a:gridCol>
                <a:gridCol w="1070206">
                  <a:extLst>
                    <a:ext uri="{9D8B030D-6E8A-4147-A177-3AD203B41FA5}">
                      <a16:colId xmlns:a16="http://schemas.microsoft.com/office/drawing/2014/main" val="20008"/>
                    </a:ext>
                  </a:extLst>
                </a:gridCol>
                <a:gridCol w="867263">
                  <a:extLst>
                    <a:ext uri="{9D8B030D-6E8A-4147-A177-3AD203B41FA5}">
                      <a16:colId xmlns:a16="http://schemas.microsoft.com/office/drawing/2014/main" val="20009"/>
                    </a:ext>
                  </a:extLst>
                </a:gridCol>
              </a:tblGrid>
              <a:tr h="1339463">
                <a:tc>
                  <a:txBody>
                    <a:bodyPr/>
                    <a:lstStyle/>
                    <a:p>
                      <a:pPr algn="ctr">
                        <a:lnSpc>
                          <a:spcPct val="115000"/>
                        </a:lnSpc>
                        <a:spcAft>
                          <a:spcPts val="0"/>
                        </a:spcAft>
                      </a:pPr>
                      <a:r>
                        <a:rPr lang="en-US" sz="1000" b="1" dirty="0">
                          <a:solidFill>
                            <a:srgbClr val="C00000"/>
                          </a:solidFill>
                          <a:latin typeface="Calibri"/>
                          <a:ea typeface="Calibri"/>
                          <a:cs typeface="Calibri"/>
                        </a:rPr>
                        <a:t> </a:t>
                      </a:r>
                      <a:endParaRPr lang="en-US" sz="1000" dirty="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dirty="0">
                          <a:solidFill>
                            <a:srgbClr val="C00000"/>
                          </a:solidFill>
                          <a:latin typeface="Calibri"/>
                          <a:ea typeface="Calibri"/>
                          <a:cs typeface="Calibri"/>
                        </a:rPr>
                        <a:t>BFG Generation</a:t>
                      </a:r>
                      <a:endParaRPr lang="en-US" sz="1600" b="1" dirty="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dirty="0">
                          <a:solidFill>
                            <a:srgbClr val="C00000"/>
                          </a:solidFill>
                          <a:latin typeface="Calibri"/>
                          <a:ea typeface="Calibri"/>
                          <a:cs typeface="Calibri"/>
                        </a:rPr>
                        <a:t>BFG to PBS</a:t>
                      </a:r>
                      <a:endParaRPr lang="en-US" sz="1600" b="1" dirty="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dirty="0">
                          <a:solidFill>
                            <a:srgbClr val="C00000"/>
                          </a:solidFill>
                          <a:latin typeface="Calibri"/>
                          <a:ea typeface="Calibri"/>
                          <a:cs typeface="Calibri"/>
                        </a:rPr>
                        <a:t>LDO to PBS</a:t>
                      </a:r>
                      <a:endParaRPr lang="en-US" sz="1600" b="1" dirty="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dirty="0">
                          <a:solidFill>
                            <a:srgbClr val="C00000"/>
                          </a:solidFill>
                          <a:latin typeface="Calibri"/>
                          <a:ea typeface="Calibri"/>
                          <a:cs typeface="Calibri"/>
                        </a:rPr>
                        <a:t>Power gen. In PBS</a:t>
                      </a:r>
                      <a:endParaRPr lang="en-US" sz="1600" b="1" dirty="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dirty="0">
                          <a:solidFill>
                            <a:srgbClr val="C00000"/>
                          </a:solidFill>
                          <a:latin typeface="Calibri"/>
                          <a:ea typeface="Calibri"/>
                          <a:cs typeface="Calibri"/>
                        </a:rPr>
                        <a:t>BFG to CPP-I</a:t>
                      </a:r>
                      <a:endParaRPr lang="en-US" sz="1600" b="1" dirty="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dirty="0">
                          <a:solidFill>
                            <a:srgbClr val="C00000"/>
                          </a:solidFill>
                          <a:latin typeface="Calibri"/>
                          <a:ea typeface="Calibri"/>
                          <a:cs typeface="Calibri"/>
                        </a:rPr>
                        <a:t>MG to CPP-I</a:t>
                      </a:r>
                      <a:endParaRPr lang="en-US" sz="1600" b="1" dirty="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dirty="0">
                          <a:solidFill>
                            <a:srgbClr val="C00000"/>
                          </a:solidFill>
                          <a:latin typeface="Calibri"/>
                          <a:ea typeface="Calibri"/>
                          <a:cs typeface="Calibri"/>
                        </a:rPr>
                        <a:t>FO cons. In CPP-I</a:t>
                      </a:r>
                      <a:endParaRPr lang="en-US" sz="1600" b="1" dirty="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dirty="0">
                          <a:solidFill>
                            <a:srgbClr val="C00000"/>
                          </a:solidFill>
                          <a:latin typeface="Calibri"/>
                          <a:ea typeface="Calibri"/>
                          <a:cs typeface="Calibri"/>
                        </a:rPr>
                        <a:t>HP coal cons. In CPP-I</a:t>
                      </a:r>
                      <a:endParaRPr lang="en-US" sz="1600" b="1" dirty="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dirty="0">
                          <a:solidFill>
                            <a:srgbClr val="C00000"/>
                          </a:solidFill>
                          <a:latin typeface="Calibri"/>
                          <a:ea typeface="Calibri"/>
                          <a:cs typeface="Calibri"/>
                        </a:rPr>
                        <a:t>Power gen. In CPP-I</a:t>
                      </a:r>
                      <a:endParaRPr lang="en-US" sz="1600" b="1" dirty="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00"/>
                  </a:ext>
                </a:extLst>
              </a:tr>
              <a:tr h="803678">
                <a:tc>
                  <a:txBody>
                    <a:bodyPr/>
                    <a:lstStyle/>
                    <a:p>
                      <a:pPr algn="ctr">
                        <a:lnSpc>
                          <a:spcPct val="115000"/>
                        </a:lnSpc>
                        <a:spcAft>
                          <a:spcPts val="0"/>
                        </a:spcAft>
                      </a:pPr>
                      <a:r>
                        <a:rPr lang="en-US" sz="1000">
                          <a:solidFill>
                            <a:srgbClr val="000000"/>
                          </a:solidFill>
                          <a:latin typeface="Calibri"/>
                          <a:ea typeface="Calibri"/>
                          <a:cs typeface="Calibri"/>
                        </a:rPr>
                        <a:t> </a:t>
                      </a:r>
                      <a:endParaRPr lang="en-US" sz="100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a:solidFill>
                            <a:srgbClr val="000000"/>
                          </a:solidFill>
                          <a:latin typeface="Calibri"/>
                          <a:ea typeface="Calibri"/>
                          <a:cs typeface="Calibri"/>
                        </a:rPr>
                        <a:t>Th.Nm3/hr</a:t>
                      </a:r>
                      <a:endParaRPr lang="en-US" sz="160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dirty="0">
                          <a:solidFill>
                            <a:srgbClr val="000000"/>
                          </a:solidFill>
                          <a:latin typeface="Calibri"/>
                          <a:ea typeface="Calibri"/>
                          <a:cs typeface="Calibri"/>
                        </a:rPr>
                        <a:t>Th.Nm3/hr</a:t>
                      </a:r>
                      <a:endParaRPr lang="en-US" sz="1600" dirty="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a:solidFill>
                            <a:srgbClr val="000000"/>
                          </a:solidFill>
                          <a:latin typeface="Calibri"/>
                          <a:ea typeface="Calibri"/>
                          <a:cs typeface="Calibri"/>
                        </a:rPr>
                        <a:t>KL</a:t>
                      </a:r>
                      <a:endParaRPr lang="en-US" sz="160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a:solidFill>
                            <a:srgbClr val="000000"/>
                          </a:solidFill>
                          <a:latin typeface="Calibri"/>
                          <a:ea typeface="Calibri"/>
                          <a:cs typeface="Calibri"/>
                        </a:rPr>
                        <a:t>MW</a:t>
                      </a:r>
                      <a:endParaRPr lang="en-US" sz="160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a:solidFill>
                            <a:srgbClr val="000000"/>
                          </a:solidFill>
                          <a:latin typeface="Calibri"/>
                          <a:ea typeface="Calibri"/>
                          <a:cs typeface="Calibri"/>
                        </a:rPr>
                        <a:t>Th.Nm3/hr</a:t>
                      </a:r>
                      <a:endParaRPr lang="en-US" sz="160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a:solidFill>
                            <a:srgbClr val="000000"/>
                          </a:solidFill>
                          <a:latin typeface="Calibri"/>
                          <a:ea typeface="Calibri"/>
                          <a:cs typeface="Calibri"/>
                        </a:rPr>
                        <a:t>Th.Nm3/hr</a:t>
                      </a:r>
                      <a:endParaRPr lang="en-US" sz="160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a:solidFill>
                            <a:srgbClr val="000000"/>
                          </a:solidFill>
                          <a:latin typeface="Calibri"/>
                          <a:ea typeface="Calibri"/>
                          <a:cs typeface="Calibri"/>
                        </a:rPr>
                        <a:t>KL</a:t>
                      </a:r>
                      <a:endParaRPr lang="en-US" sz="160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a:solidFill>
                            <a:srgbClr val="000000"/>
                          </a:solidFill>
                          <a:latin typeface="Calibri"/>
                          <a:ea typeface="Calibri"/>
                          <a:cs typeface="Calibri"/>
                        </a:rPr>
                        <a:t>T</a:t>
                      </a:r>
                      <a:endParaRPr lang="en-US" sz="160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a:solidFill>
                            <a:srgbClr val="000000"/>
                          </a:solidFill>
                          <a:latin typeface="Calibri"/>
                          <a:ea typeface="Calibri"/>
                          <a:cs typeface="Calibri"/>
                        </a:rPr>
                        <a:t>MW</a:t>
                      </a:r>
                      <a:endParaRPr lang="en-US" sz="160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01"/>
                  </a:ext>
                </a:extLst>
              </a:tr>
              <a:tr h="535785">
                <a:tc>
                  <a:txBody>
                    <a:bodyPr/>
                    <a:lstStyle/>
                    <a:p>
                      <a:pPr algn="ctr">
                        <a:lnSpc>
                          <a:spcPct val="115000"/>
                        </a:lnSpc>
                        <a:spcAft>
                          <a:spcPts val="0"/>
                        </a:spcAft>
                      </a:pPr>
                      <a:r>
                        <a:rPr lang="en-US" sz="1400" b="1" dirty="0">
                          <a:solidFill>
                            <a:srgbClr val="000000"/>
                          </a:solidFill>
                          <a:latin typeface="Calibri"/>
                          <a:ea typeface="Calibri"/>
                          <a:cs typeface="Calibri"/>
                        </a:rPr>
                        <a:t>2018-19</a:t>
                      </a:r>
                      <a:endParaRPr lang="en-US" sz="1400" dirty="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a:solidFill>
                            <a:srgbClr val="000000"/>
                          </a:solidFill>
                          <a:latin typeface="Calibri"/>
                          <a:ea typeface="Calibri"/>
                          <a:cs typeface="Calibri"/>
                        </a:rPr>
                        <a:t>742.40</a:t>
                      </a:r>
                      <a:endParaRPr lang="en-US" sz="160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dirty="0">
                          <a:solidFill>
                            <a:srgbClr val="000000"/>
                          </a:solidFill>
                          <a:latin typeface="Calibri"/>
                          <a:ea typeface="Calibri"/>
                          <a:cs typeface="Calibri"/>
                        </a:rPr>
                        <a:t>163.60</a:t>
                      </a:r>
                      <a:endParaRPr lang="en-US" sz="1600" dirty="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a:solidFill>
                            <a:srgbClr val="000000"/>
                          </a:solidFill>
                          <a:latin typeface="Calibri"/>
                          <a:ea typeface="Calibri"/>
                          <a:cs typeface="Calibri"/>
                        </a:rPr>
                        <a:t>2947.00</a:t>
                      </a:r>
                      <a:endParaRPr lang="en-US" sz="160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a:solidFill>
                            <a:srgbClr val="000000"/>
                          </a:solidFill>
                          <a:latin typeface="Calibri"/>
                          <a:ea typeface="Calibri"/>
                          <a:cs typeface="Calibri"/>
                        </a:rPr>
                        <a:t>8.47</a:t>
                      </a:r>
                      <a:endParaRPr lang="en-US" sz="160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a:solidFill>
                            <a:srgbClr val="000000"/>
                          </a:solidFill>
                          <a:latin typeface="Calibri"/>
                          <a:ea typeface="Calibri"/>
                          <a:cs typeface="Calibri"/>
                        </a:rPr>
                        <a:t>65.90</a:t>
                      </a:r>
                      <a:endParaRPr lang="en-US" sz="160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a:solidFill>
                            <a:srgbClr val="000000"/>
                          </a:solidFill>
                          <a:latin typeface="Calibri"/>
                          <a:ea typeface="Calibri"/>
                          <a:cs typeface="Calibri"/>
                        </a:rPr>
                        <a:t>14.60</a:t>
                      </a:r>
                      <a:endParaRPr lang="en-US" sz="160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a:solidFill>
                            <a:srgbClr val="000000"/>
                          </a:solidFill>
                          <a:latin typeface="Calibri"/>
                          <a:ea typeface="Calibri"/>
                          <a:cs typeface="Calibri"/>
                        </a:rPr>
                        <a:t>203.00</a:t>
                      </a:r>
                      <a:endParaRPr lang="en-US" sz="160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a:solidFill>
                            <a:srgbClr val="000000"/>
                          </a:solidFill>
                          <a:latin typeface="Calibri"/>
                          <a:ea typeface="Calibri"/>
                          <a:cs typeface="Calibri"/>
                        </a:rPr>
                        <a:t>140978.00</a:t>
                      </a:r>
                      <a:endParaRPr lang="en-US" sz="160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a:solidFill>
                            <a:srgbClr val="000000"/>
                          </a:solidFill>
                          <a:latin typeface="Calibri"/>
                          <a:ea typeface="Calibri"/>
                          <a:cs typeface="Calibri"/>
                        </a:rPr>
                        <a:t>30.10</a:t>
                      </a:r>
                      <a:endParaRPr lang="en-US" sz="160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02"/>
                  </a:ext>
                </a:extLst>
              </a:tr>
              <a:tr h="535785">
                <a:tc>
                  <a:txBody>
                    <a:bodyPr/>
                    <a:lstStyle/>
                    <a:p>
                      <a:pPr algn="ctr">
                        <a:lnSpc>
                          <a:spcPct val="115000"/>
                        </a:lnSpc>
                        <a:spcAft>
                          <a:spcPts val="0"/>
                        </a:spcAft>
                      </a:pPr>
                      <a:r>
                        <a:rPr lang="en-US" sz="1400" b="1" dirty="0">
                          <a:solidFill>
                            <a:srgbClr val="000000"/>
                          </a:solidFill>
                          <a:latin typeface="Calibri"/>
                          <a:ea typeface="Calibri"/>
                          <a:cs typeface="Calibri"/>
                        </a:rPr>
                        <a:t>2019-20</a:t>
                      </a:r>
                      <a:endParaRPr lang="en-US" sz="1400" dirty="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a:solidFill>
                            <a:srgbClr val="000000"/>
                          </a:solidFill>
                          <a:latin typeface="Calibri"/>
                          <a:ea typeface="Calibri"/>
                          <a:cs typeface="Calibri"/>
                        </a:rPr>
                        <a:t>708.48</a:t>
                      </a:r>
                      <a:endParaRPr lang="en-US" sz="160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dirty="0">
                          <a:solidFill>
                            <a:srgbClr val="000000"/>
                          </a:solidFill>
                          <a:latin typeface="Calibri"/>
                          <a:ea typeface="Calibri"/>
                          <a:cs typeface="Calibri"/>
                        </a:rPr>
                        <a:t>158.30</a:t>
                      </a:r>
                      <a:endParaRPr lang="en-US" sz="1600" dirty="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a:solidFill>
                            <a:srgbClr val="000000"/>
                          </a:solidFill>
                          <a:latin typeface="Calibri"/>
                          <a:ea typeface="Calibri"/>
                          <a:cs typeface="Calibri"/>
                        </a:rPr>
                        <a:t>3696.00</a:t>
                      </a:r>
                      <a:endParaRPr lang="en-US" sz="160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a:solidFill>
                            <a:srgbClr val="000000"/>
                          </a:solidFill>
                          <a:latin typeface="Calibri"/>
                          <a:ea typeface="Calibri"/>
                          <a:cs typeface="Calibri"/>
                        </a:rPr>
                        <a:t>10.10</a:t>
                      </a:r>
                      <a:endParaRPr lang="en-US" sz="160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a:solidFill>
                            <a:srgbClr val="000000"/>
                          </a:solidFill>
                          <a:latin typeface="Calibri"/>
                          <a:ea typeface="Calibri"/>
                          <a:cs typeface="Calibri"/>
                        </a:rPr>
                        <a:t>57.42</a:t>
                      </a:r>
                      <a:endParaRPr lang="en-US" sz="160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a:solidFill>
                            <a:srgbClr val="000000"/>
                          </a:solidFill>
                          <a:latin typeface="Calibri"/>
                          <a:ea typeface="Calibri"/>
                          <a:cs typeface="Calibri"/>
                        </a:rPr>
                        <a:t>16.42</a:t>
                      </a:r>
                      <a:endParaRPr lang="en-US" sz="160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a:solidFill>
                            <a:srgbClr val="000000"/>
                          </a:solidFill>
                          <a:latin typeface="Calibri"/>
                          <a:ea typeface="Calibri"/>
                          <a:cs typeface="Calibri"/>
                        </a:rPr>
                        <a:t>211.00</a:t>
                      </a:r>
                      <a:endParaRPr lang="en-US" sz="160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a:solidFill>
                            <a:srgbClr val="000000"/>
                          </a:solidFill>
                          <a:latin typeface="Calibri"/>
                          <a:ea typeface="Calibri"/>
                          <a:cs typeface="Calibri"/>
                        </a:rPr>
                        <a:t>170885.00</a:t>
                      </a:r>
                      <a:endParaRPr lang="en-US" sz="160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dirty="0">
                          <a:solidFill>
                            <a:srgbClr val="000000"/>
                          </a:solidFill>
                          <a:latin typeface="Calibri"/>
                          <a:ea typeface="Calibri"/>
                          <a:cs typeface="Calibri"/>
                        </a:rPr>
                        <a:t>37.13</a:t>
                      </a:r>
                      <a:endParaRPr lang="en-US" sz="1600" dirty="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03"/>
                  </a:ext>
                </a:extLst>
              </a:tr>
              <a:tr h="535785">
                <a:tc>
                  <a:txBody>
                    <a:bodyPr/>
                    <a:lstStyle/>
                    <a:p>
                      <a:pPr algn="ctr">
                        <a:lnSpc>
                          <a:spcPct val="115000"/>
                        </a:lnSpc>
                        <a:spcAft>
                          <a:spcPts val="0"/>
                        </a:spcAft>
                      </a:pPr>
                      <a:r>
                        <a:rPr lang="en-US" sz="1400" b="1" dirty="0">
                          <a:solidFill>
                            <a:srgbClr val="000000"/>
                          </a:solidFill>
                          <a:highlight>
                            <a:srgbClr val="FFFF00"/>
                          </a:highlight>
                          <a:latin typeface="Calibri"/>
                          <a:ea typeface="Calibri"/>
                          <a:cs typeface="Calibri"/>
                        </a:rPr>
                        <a:t>2020-21</a:t>
                      </a:r>
                      <a:endParaRPr lang="en-US" sz="1400" dirty="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a:solidFill>
                            <a:srgbClr val="000000"/>
                          </a:solidFill>
                          <a:latin typeface="Calibri"/>
                          <a:ea typeface="Calibri"/>
                          <a:cs typeface="Calibri"/>
                        </a:rPr>
                        <a:t>738.3</a:t>
                      </a:r>
                      <a:endParaRPr lang="en-US" sz="160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dirty="0">
                          <a:solidFill>
                            <a:srgbClr val="000000"/>
                          </a:solidFill>
                          <a:latin typeface="Calibri"/>
                          <a:ea typeface="Calibri"/>
                          <a:cs typeface="Calibri"/>
                        </a:rPr>
                        <a:t>183.90</a:t>
                      </a:r>
                      <a:endParaRPr lang="en-US" sz="1600" dirty="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a:solidFill>
                            <a:srgbClr val="000000"/>
                          </a:solidFill>
                          <a:latin typeface="Calibri"/>
                          <a:ea typeface="Calibri"/>
                          <a:cs typeface="Calibri"/>
                        </a:rPr>
                        <a:t>1171.00</a:t>
                      </a:r>
                      <a:endParaRPr lang="en-US" sz="160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a:solidFill>
                            <a:srgbClr val="000000"/>
                          </a:solidFill>
                          <a:latin typeface="Calibri"/>
                          <a:ea typeface="Calibri"/>
                          <a:cs typeface="Calibri"/>
                        </a:rPr>
                        <a:t>15.53</a:t>
                      </a:r>
                      <a:endParaRPr lang="en-US" sz="160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a:solidFill>
                            <a:srgbClr val="000000"/>
                          </a:solidFill>
                          <a:latin typeface="Calibri"/>
                          <a:ea typeface="Calibri"/>
                          <a:cs typeface="Calibri"/>
                        </a:rPr>
                        <a:t>91.10</a:t>
                      </a:r>
                      <a:endParaRPr lang="en-US" sz="160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a:solidFill>
                            <a:srgbClr val="000000"/>
                          </a:solidFill>
                          <a:latin typeface="Calibri"/>
                          <a:ea typeface="Calibri"/>
                          <a:cs typeface="Calibri"/>
                        </a:rPr>
                        <a:t>17.90</a:t>
                      </a:r>
                      <a:endParaRPr lang="en-US" sz="160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a:solidFill>
                            <a:srgbClr val="000000"/>
                          </a:solidFill>
                          <a:latin typeface="Calibri"/>
                          <a:ea typeface="Calibri"/>
                          <a:cs typeface="Calibri"/>
                        </a:rPr>
                        <a:t>383.00</a:t>
                      </a:r>
                      <a:endParaRPr lang="en-US" sz="160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a:solidFill>
                            <a:srgbClr val="000000"/>
                          </a:solidFill>
                          <a:latin typeface="Calibri"/>
                          <a:ea typeface="Calibri"/>
                          <a:cs typeface="Calibri"/>
                        </a:rPr>
                        <a:t>70881.00</a:t>
                      </a:r>
                      <a:endParaRPr lang="en-US" sz="160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a:solidFill>
                            <a:srgbClr val="000000"/>
                          </a:solidFill>
                          <a:latin typeface="Calibri"/>
                          <a:ea typeface="Calibri"/>
                          <a:cs typeface="Calibri"/>
                        </a:rPr>
                        <a:t>33.80</a:t>
                      </a:r>
                      <a:endParaRPr lang="en-US" sz="160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04"/>
                  </a:ext>
                </a:extLst>
              </a:tr>
              <a:tr h="535785">
                <a:tc>
                  <a:txBody>
                    <a:bodyPr/>
                    <a:lstStyle/>
                    <a:p>
                      <a:pPr algn="ctr">
                        <a:lnSpc>
                          <a:spcPct val="115000"/>
                        </a:lnSpc>
                        <a:spcAft>
                          <a:spcPts val="0"/>
                        </a:spcAft>
                      </a:pPr>
                      <a:r>
                        <a:rPr lang="en-US" sz="1400" b="1" dirty="0">
                          <a:solidFill>
                            <a:srgbClr val="000000"/>
                          </a:solidFill>
                          <a:highlight>
                            <a:srgbClr val="FFFF00"/>
                          </a:highlight>
                          <a:latin typeface="Calibri"/>
                          <a:ea typeface="Calibri"/>
                          <a:cs typeface="Calibri"/>
                        </a:rPr>
                        <a:t>2021-22</a:t>
                      </a:r>
                      <a:endParaRPr lang="en-US" sz="1400" dirty="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a:solidFill>
                            <a:srgbClr val="000000"/>
                          </a:solidFill>
                          <a:latin typeface="Calibri"/>
                          <a:ea typeface="Calibri"/>
                          <a:cs typeface="Calibri"/>
                        </a:rPr>
                        <a:t>838.3</a:t>
                      </a:r>
                      <a:endParaRPr lang="en-US" sz="160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dirty="0">
                          <a:solidFill>
                            <a:srgbClr val="000000"/>
                          </a:solidFill>
                          <a:latin typeface="Calibri"/>
                          <a:ea typeface="Calibri"/>
                          <a:cs typeface="Calibri"/>
                        </a:rPr>
                        <a:t>176.70</a:t>
                      </a:r>
                      <a:endParaRPr lang="en-US" sz="1600" dirty="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dirty="0">
                          <a:solidFill>
                            <a:srgbClr val="000000"/>
                          </a:solidFill>
                          <a:latin typeface="Calibri"/>
                          <a:ea typeface="Calibri"/>
                          <a:cs typeface="Calibri"/>
                        </a:rPr>
                        <a:t>1418.00</a:t>
                      </a:r>
                      <a:endParaRPr lang="en-US" sz="1600" dirty="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dirty="0">
                          <a:solidFill>
                            <a:srgbClr val="000000"/>
                          </a:solidFill>
                          <a:latin typeface="Calibri"/>
                          <a:ea typeface="Calibri"/>
                          <a:cs typeface="Calibri"/>
                        </a:rPr>
                        <a:t>15.31</a:t>
                      </a:r>
                      <a:endParaRPr lang="en-US" sz="1600" dirty="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dirty="0">
                          <a:solidFill>
                            <a:srgbClr val="000000"/>
                          </a:solidFill>
                          <a:latin typeface="Calibri"/>
                          <a:ea typeface="Calibri"/>
                          <a:cs typeface="Calibri"/>
                        </a:rPr>
                        <a:t>110.7</a:t>
                      </a:r>
                      <a:endParaRPr lang="en-US" sz="1600" dirty="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dirty="0">
                          <a:solidFill>
                            <a:srgbClr val="000000"/>
                          </a:solidFill>
                          <a:latin typeface="Calibri"/>
                          <a:ea typeface="Calibri"/>
                          <a:cs typeface="Calibri"/>
                        </a:rPr>
                        <a:t>21.90</a:t>
                      </a:r>
                      <a:endParaRPr lang="en-US" sz="1600" dirty="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dirty="0">
                          <a:solidFill>
                            <a:srgbClr val="000000"/>
                          </a:solidFill>
                          <a:highlight>
                            <a:srgbClr val="00FF00"/>
                          </a:highlight>
                          <a:latin typeface="Calibri"/>
                          <a:ea typeface="Calibri"/>
                          <a:cs typeface="Calibri"/>
                        </a:rPr>
                        <a:t>13.00</a:t>
                      </a:r>
                      <a:endParaRPr lang="en-US" sz="1600" dirty="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dirty="0">
                          <a:solidFill>
                            <a:srgbClr val="000000"/>
                          </a:solidFill>
                          <a:highlight>
                            <a:srgbClr val="00FF00"/>
                          </a:highlight>
                          <a:latin typeface="Calibri"/>
                          <a:ea typeface="Calibri"/>
                          <a:cs typeface="Calibri"/>
                        </a:rPr>
                        <a:t>23800.00</a:t>
                      </a:r>
                      <a:endParaRPr lang="en-US" sz="1600" dirty="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600" b="1" dirty="0">
                          <a:solidFill>
                            <a:srgbClr val="000000"/>
                          </a:solidFill>
                          <a:latin typeface="Calibri"/>
                          <a:ea typeface="Calibri"/>
                          <a:cs typeface="Calibri"/>
                        </a:rPr>
                        <a:t>34.87</a:t>
                      </a:r>
                      <a:endParaRPr lang="en-US" sz="1600" dirty="0">
                        <a:latin typeface="Calibri"/>
                        <a:ea typeface="Calibri"/>
                        <a:cs typeface="Times New Roman"/>
                      </a:endParaRPr>
                    </a:p>
                  </a:txBody>
                  <a:tcPr marL="59879" marR="598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05"/>
                  </a:ext>
                </a:extLst>
              </a:tr>
            </a:tbl>
          </a:graphicData>
        </a:graphic>
      </p:graphicFrame>
      <p:pic>
        <p:nvPicPr>
          <p:cNvPr id="9" name="Picture 8" descr="C:\Users\VPA\Downloads\283305406_5080123535396866_5336854257819228147_n.jpg"/>
          <p:cNvPicPr/>
          <p:nvPr/>
        </p:nvPicPr>
        <p:blipFill rotWithShape="1">
          <a:blip r:embed="rId2" cstate="print">
            <a:extLst>
              <a:ext uri="{28A0092B-C50C-407E-A947-70E740481C1C}">
                <a14:useLocalDpi xmlns:a14="http://schemas.microsoft.com/office/drawing/2010/main" val="0"/>
              </a:ext>
            </a:extLst>
          </a:blip>
          <a:srcRect l="1" r="30978"/>
          <a:stretch/>
        </p:blipFill>
        <p:spPr bwMode="auto">
          <a:xfrm>
            <a:off x="7715272" y="0"/>
            <a:ext cx="1244402" cy="646981"/>
          </a:xfrm>
          <a:prstGeom prst="rect">
            <a:avLst/>
          </a:prstGeom>
          <a:noFill/>
          <a:ln>
            <a:noFill/>
          </a:ln>
          <a:extLst>
            <a:ext uri="{53640926-AAD7-44D8-BBD7-CCE9431645EC}">
              <a14:shadowObscured xmlns:a14="http://schemas.microsoft.com/office/drawing/2010/main"/>
            </a:ext>
          </a:extLst>
        </p:spPr>
      </p:pic>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152400" y="857232"/>
            <a:ext cx="8777318" cy="1285884"/>
          </a:xfrm>
        </p:spPr>
        <p:style>
          <a:lnRef idx="1">
            <a:schemeClr val="accent4"/>
          </a:lnRef>
          <a:fillRef idx="2">
            <a:schemeClr val="accent4"/>
          </a:fillRef>
          <a:effectRef idx="1">
            <a:schemeClr val="accent4"/>
          </a:effectRef>
          <a:fontRef idx="minor">
            <a:schemeClr val="dk1"/>
          </a:fontRef>
        </p:style>
        <p:txBody>
          <a:bodyPr>
            <a:normAutofit fontScale="90000"/>
          </a:bodyPr>
          <a:lstStyle/>
          <a:p>
            <a:pPr algn="l"/>
            <a:r>
              <a:rPr lang="en-US" sz="2000" dirty="0" smtClean="0"/>
              <a:t/>
            </a:r>
            <a:br>
              <a:rPr lang="en-US" sz="2000" dirty="0" smtClean="0"/>
            </a:br>
            <a:r>
              <a:rPr lang="en-US" sz="1100" dirty="0" smtClean="0"/>
              <a:t> </a:t>
            </a:r>
            <a:r>
              <a:rPr lang="en-US" sz="2400" dirty="0" smtClean="0"/>
              <a:t>Each hot &amp; cold well consists of 4 motor, with 75 </a:t>
            </a:r>
            <a:r>
              <a:rPr lang="en-US" sz="2400" dirty="0" err="1" smtClean="0"/>
              <a:t>kw</a:t>
            </a:r>
            <a:r>
              <a:rPr lang="en-US" sz="2400" dirty="0" smtClean="0"/>
              <a:t> power.</a:t>
            </a:r>
            <a:br>
              <a:rPr lang="en-US" sz="2400" dirty="0" smtClean="0"/>
            </a:br>
            <a:r>
              <a:rPr lang="en-US" sz="2400" dirty="0" smtClean="0"/>
              <a:t>In running condition only 2 motor runs throughout the year and the</a:t>
            </a:r>
            <a:br>
              <a:rPr lang="en-US" sz="2400" dirty="0" smtClean="0"/>
            </a:br>
            <a:r>
              <a:rPr lang="en-US" sz="2400" dirty="0" smtClean="0"/>
              <a:t> other 2 would be in standby mode.</a:t>
            </a:r>
            <a:br>
              <a:rPr lang="en-US" sz="2400" dirty="0" smtClean="0"/>
            </a:br>
            <a:r>
              <a:rPr lang="en-US" sz="2400" dirty="0" smtClean="0"/>
              <a:t>Flow of each pump = 700 m3/hr of water.</a:t>
            </a:r>
            <a:br>
              <a:rPr lang="en-US" sz="2400" dirty="0" smtClean="0"/>
            </a:br>
            <a:r>
              <a:rPr lang="en-US" sz="1100" dirty="0" smtClean="0"/>
              <a:t/>
            </a:r>
            <a:br>
              <a:rPr lang="en-US" sz="1100" dirty="0" smtClean="0"/>
            </a:br>
            <a:endParaRPr lang="en-US" sz="1100" dirty="0"/>
          </a:p>
        </p:txBody>
      </p:sp>
      <p:sp>
        <p:nvSpPr>
          <p:cNvPr id="9" name="Subtitle 8"/>
          <p:cNvSpPr>
            <a:spLocks noGrp="1"/>
          </p:cNvSpPr>
          <p:nvPr>
            <p:ph idx="1"/>
          </p:nvPr>
        </p:nvSpPr>
        <p:spPr>
          <a:xfrm>
            <a:off x="428596" y="2285999"/>
            <a:ext cx="8429684" cy="4572001"/>
          </a:xfrm>
          <a:ln>
            <a:solidFill>
              <a:schemeClr val="accent6">
                <a:lumMod val="60000"/>
                <a:lumOff val="40000"/>
              </a:schemeClr>
            </a:solidFill>
          </a:ln>
        </p:spPr>
        <p:txBody>
          <a:bodyPr>
            <a:normAutofit lnSpcReduction="10000"/>
          </a:bodyPr>
          <a:lstStyle/>
          <a:p>
            <a:endParaRPr lang="en-US" sz="1400" dirty="0" smtClean="0"/>
          </a:p>
          <a:p>
            <a:endParaRPr lang="en-US" sz="1400" dirty="0"/>
          </a:p>
          <a:p>
            <a:endParaRPr lang="en-US" sz="1400" dirty="0" smtClean="0"/>
          </a:p>
          <a:p>
            <a:endParaRPr lang="en-US" sz="1400" dirty="0"/>
          </a:p>
          <a:p>
            <a:endParaRPr lang="en-US" sz="1400" dirty="0" smtClean="0"/>
          </a:p>
          <a:p>
            <a:endParaRPr lang="en-US" sz="1400" dirty="0"/>
          </a:p>
          <a:p>
            <a:endParaRPr lang="en-US" sz="1400" dirty="0" smtClean="0"/>
          </a:p>
          <a:p>
            <a:endParaRPr lang="en-US" sz="1400" dirty="0"/>
          </a:p>
          <a:p>
            <a:pPr>
              <a:buNone/>
            </a:pPr>
            <a:endParaRPr lang="en-US" sz="1400" dirty="0" smtClean="0"/>
          </a:p>
          <a:p>
            <a:endParaRPr lang="en-US" sz="1400" dirty="0" smtClean="0"/>
          </a:p>
          <a:p>
            <a:endParaRPr lang="en-US" sz="1400" dirty="0" smtClean="0"/>
          </a:p>
          <a:p>
            <a:endParaRPr lang="en-US" sz="1400" dirty="0" smtClean="0"/>
          </a:p>
          <a:p>
            <a:endParaRPr lang="en-US" sz="1400" dirty="0" smtClean="0"/>
          </a:p>
          <a:p>
            <a:endParaRPr lang="en-US" sz="1400" dirty="0" smtClean="0"/>
          </a:p>
          <a:p>
            <a:endParaRPr lang="en-US" sz="1400" dirty="0" smtClean="0"/>
          </a:p>
          <a:p>
            <a:pPr>
              <a:buNone/>
            </a:pPr>
            <a:r>
              <a:rPr lang="en-US" sz="1400" dirty="0" smtClean="0"/>
              <a:t>						</a:t>
            </a:r>
          </a:p>
          <a:p>
            <a:pPr algn="l">
              <a:buNone/>
            </a:pPr>
            <a:r>
              <a:rPr lang="en-US" sz="1400" dirty="0" smtClean="0"/>
              <a:t>                            </a:t>
            </a:r>
          </a:p>
          <a:p>
            <a:pPr algn="l"/>
            <a:endParaRPr lang="en-US" sz="1400" dirty="0" smtClean="0"/>
          </a:p>
          <a:p>
            <a:pPr algn="l">
              <a:buNone/>
            </a:pPr>
            <a:r>
              <a:rPr lang="en-US" sz="1400" dirty="0" smtClean="0"/>
              <a:t>                                          Cold well                                                        Hot well                                                                         </a:t>
            </a:r>
            <a:endParaRPr lang="en-US" sz="1400" dirty="0"/>
          </a:p>
        </p:txBody>
      </p:sp>
      <p:sp>
        <p:nvSpPr>
          <p:cNvPr id="10" name="Rectangle 9"/>
          <p:cNvSpPr/>
          <p:nvPr/>
        </p:nvSpPr>
        <p:spPr>
          <a:xfrm>
            <a:off x="3276600" y="2362200"/>
            <a:ext cx="2214578" cy="571504"/>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dirty="0" smtClean="0"/>
              <a:t>Caster 1 &amp; 2</a:t>
            </a:r>
            <a:endParaRPr lang="en-US" dirty="0"/>
          </a:p>
        </p:txBody>
      </p:sp>
      <p:sp>
        <p:nvSpPr>
          <p:cNvPr id="11" name="Rectangle 10"/>
          <p:cNvSpPr/>
          <p:nvPr/>
        </p:nvSpPr>
        <p:spPr>
          <a:xfrm>
            <a:off x="4953000" y="3124200"/>
            <a:ext cx="1214446" cy="92869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Cooling tower</a:t>
            </a:r>
            <a:endParaRPr lang="en-US" sz="1600" dirty="0"/>
          </a:p>
        </p:txBody>
      </p:sp>
      <p:sp>
        <p:nvSpPr>
          <p:cNvPr id="13" name="Rectangle 12"/>
          <p:cNvSpPr/>
          <p:nvPr/>
        </p:nvSpPr>
        <p:spPr>
          <a:xfrm>
            <a:off x="4648200" y="5715000"/>
            <a:ext cx="1928826" cy="576266"/>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endParaRPr lang="en-IN" sz="1200" dirty="0" smtClean="0">
              <a:solidFill>
                <a:schemeClr val="accent1">
                  <a:lumMod val="40000"/>
                  <a:lumOff val="60000"/>
                </a:schemeClr>
              </a:solidFill>
            </a:endParaRPr>
          </a:p>
          <a:p>
            <a:r>
              <a:rPr lang="en-IN" sz="1200" dirty="0" smtClean="0">
                <a:solidFill>
                  <a:srgbClr val="FFFF00"/>
                </a:solidFill>
              </a:rPr>
              <a:t>H1        H2         H3        H4</a:t>
            </a:r>
            <a:endParaRPr lang="en-US" sz="1200" dirty="0">
              <a:solidFill>
                <a:srgbClr val="FFFF00"/>
              </a:solidFill>
            </a:endParaRPr>
          </a:p>
        </p:txBody>
      </p:sp>
      <p:sp>
        <p:nvSpPr>
          <p:cNvPr id="14" name="Rectangle 13"/>
          <p:cNvSpPr/>
          <p:nvPr/>
        </p:nvSpPr>
        <p:spPr>
          <a:xfrm>
            <a:off x="1676400" y="5715000"/>
            <a:ext cx="1857388" cy="571504"/>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endParaRPr lang="en-IN" sz="1200" dirty="0" smtClean="0">
              <a:solidFill>
                <a:schemeClr val="accent1">
                  <a:lumMod val="40000"/>
                  <a:lumOff val="60000"/>
                </a:schemeClr>
              </a:solidFill>
            </a:endParaRPr>
          </a:p>
          <a:p>
            <a:r>
              <a:rPr lang="en-IN" sz="1200" dirty="0" smtClean="0">
                <a:solidFill>
                  <a:srgbClr val="FFFF00"/>
                </a:solidFill>
              </a:rPr>
              <a:t>C1          C2         C3       C4</a:t>
            </a:r>
            <a:endParaRPr lang="en-US" sz="1200" dirty="0">
              <a:solidFill>
                <a:srgbClr val="FFFF00"/>
              </a:solidFill>
            </a:endParaRPr>
          </a:p>
        </p:txBody>
      </p:sp>
      <p:sp>
        <p:nvSpPr>
          <p:cNvPr id="20" name="Can 19"/>
          <p:cNvSpPr/>
          <p:nvPr/>
        </p:nvSpPr>
        <p:spPr>
          <a:xfrm>
            <a:off x="4800600" y="5410200"/>
            <a:ext cx="71438" cy="571504"/>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Can 20"/>
          <p:cNvSpPr/>
          <p:nvPr/>
        </p:nvSpPr>
        <p:spPr>
          <a:xfrm>
            <a:off x="5257800" y="5410200"/>
            <a:ext cx="71438" cy="571504"/>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4" name="Straight Arrow Connector 53"/>
          <p:cNvCxnSpPr/>
          <p:nvPr/>
        </p:nvCxnSpPr>
        <p:spPr>
          <a:xfrm rot="5400000">
            <a:off x="2699144" y="4387456"/>
            <a:ext cx="29853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p:nvPr/>
        </p:nvCxnSpPr>
        <p:spPr>
          <a:xfrm>
            <a:off x="4191000" y="5867400"/>
            <a:ext cx="457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p:nvPr/>
        </p:nvCxnSpPr>
        <p:spPr>
          <a:xfrm rot="10800000">
            <a:off x="3886200" y="3733800"/>
            <a:ext cx="1047752" cy="63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4" name="Straight Arrow Connector 73"/>
          <p:cNvCxnSpPr/>
          <p:nvPr/>
        </p:nvCxnSpPr>
        <p:spPr>
          <a:xfrm rot="5400000">
            <a:off x="2821781" y="4798219"/>
            <a:ext cx="212883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8" name="Straight Arrow Connector 77"/>
          <p:cNvCxnSpPr/>
          <p:nvPr/>
        </p:nvCxnSpPr>
        <p:spPr>
          <a:xfrm rot="10800000">
            <a:off x="3505200" y="5867400"/>
            <a:ext cx="3810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5" name="Can 84"/>
          <p:cNvSpPr/>
          <p:nvPr/>
        </p:nvSpPr>
        <p:spPr>
          <a:xfrm>
            <a:off x="5791200" y="5410200"/>
            <a:ext cx="71438" cy="571504"/>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Can 85"/>
          <p:cNvSpPr/>
          <p:nvPr/>
        </p:nvSpPr>
        <p:spPr>
          <a:xfrm>
            <a:off x="6248400" y="5410200"/>
            <a:ext cx="71438" cy="571504"/>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Can 86"/>
          <p:cNvSpPr/>
          <p:nvPr/>
        </p:nvSpPr>
        <p:spPr>
          <a:xfrm>
            <a:off x="1905000" y="5410200"/>
            <a:ext cx="71438" cy="571504"/>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Can 87"/>
          <p:cNvSpPr/>
          <p:nvPr/>
        </p:nvSpPr>
        <p:spPr>
          <a:xfrm>
            <a:off x="2362200" y="5410200"/>
            <a:ext cx="71438" cy="571504"/>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Can 88"/>
          <p:cNvSpPr/>
          <p:nvPr/>
        </p:nvSpPr>
        <p:spPr>
          <a:xfrm>
            <a:off x="2819400" y="5410200"/>
            <a:ext cx="71438" cy="571504"/>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Can 89"/>
          <p:cNvSpPr/>
          <p:nvPr/>
        </p:nvSpPr>
        <p:spPr>
          <a:xfrm>
            <a:off x="3276600" y="5410200"/>
            <a:ext cx="71438" cy="571504"/>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2" name="Straight Arrow Connector 91"/>
          <p:cNvCxnSpPr/>
          <p:nvPr/>
        </p:nvCxnSpPr>
        <p:spPr>
          <a:xfrm rot="10800000">
            <a:off x="2133600" y="5562600"/>
            <a:ext cx="21431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3" name="Straight Arrow Connector 92"/>
          <p:cNvCxnSpPr/>
          <p:nvPr/>
        </p:nvCxnSpPr>
        <p:spPr>
          <a:xfrm rot="10800000">
            <a:off x="3048000" y="5562600"/>
            <a:ext cx="21431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5" name="Straight Arrow Connector 94"/>
          <p:cNvCxnSpPr/>
          <p:nvPr/>
        </p:nvCxnSpPr>
        <p:spPr>
          <a:xfrm rot="10800000">
            <a:off x="2667000" y="5562600"/>
            <a:ext cx="13811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5" name="Flowchart: Collate 104"/>
          <p:cNvSpPr/>
          <p:nvPr/>
        </p:nvSpPr>
        <p:spPr>
          <a:xfrm>
            <a:off x="1600200" y="4876800"/>
            <a:ext cx="142876" cy="142876"/>
          </a:xfrm>
          <a:prstGeom prst="flowChartCollat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lumMod val="40000"/>
                  <a:lumOff val="60000"/>
                </a:schemeClr>
              </a:solidFill>
            </a:endParaRPr>
          </a:p>
        </p:txBody>
      </p:sp>
      <p:sp>
        <p:nvSpPr>
          <p:cNvPr id="106" name="Flowchart: Collate 105"/>
          <p:cNvSpPr/>
          <p:nvPr/>
        </p:nvSpPr>
        <p:spPr>
          <a:xfrm>
            <a:off x="2971800" y="4876800"/>
            <a:ext cx="142876" cy="142876"/>
          </a:xfrm>
          <a:prstGeom prst="flowChartCollat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lumMod val="40000"/>
                  <a:lumOff val="60000"/>
                </a:schemeClr>
              </a:solidFill>
            </a:endParaRPr>
          </a:p>
        </p:txBody>
      </p:sp>
      <p:sp>
        <p:nvSpPr>
          <p:cNvPr id="107" name="Flowchart: Collate 106"/>
          <p:cNvSpPr/>
          <p:nvPr/>
        </p:nvSpPr>
        <p:spPr>
          <a:xfrm>
            <a:off x="2590800" y="4876800"/>
            <a:ext cx="142876" cy="142876"/>
          </a:xfrm>
          <a:prstGeom prst="flowChartCollat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lumMod val="40000"/>
                  <a:lumOff val="60000"/>
                </a:schemeClr>
              </a:solidFill>
            </a:endParaRPr>
          </a:p>
        </p:txBody>
      </p:sp>
      <p:sp>
        <p:nvSpPr>
          <p:cNvPr id="108" name="Flowchart: Collate 107"/>
          <p:cNvSpPr/>
          <p:nvPr/>
        </p:nvSpPr>
        <p:spPr>
          <a:xfrm>
            <a:off x="2057400" y="4876800"/>
            <a:ext cx="142876" cy="142876"/>
          </a:xfrm>
          <a:prstGeom prst="flowChartCollat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lumMod val="40000"/>
                  <a:lumOff val="60000"/>
                </a:schemeClr>
              </a:solidFill>
            </a:endParaRPr>
          </a:p>
        </p:txBody>
      </p:sp>
      <p:cxnSp>
        <p:nvCxnSpPr>
          <p:cNvPr id="110" name="Straight Connector 109"/>
          <p:cNvCxnSpPr/>
          <p:nvPr/>
        </p:nvCxnSpPr>
        <p:spPr>
          <a:xfrm>
            <a:off x="1676400" y="4648200"/>
            <a:ext cx="1395402" cy="11120"/>
          </a:xfrm>
          <a:prstGeom prst="line">
            <a:avLst/>
          </a:prstGeom>
        </p:spPr>
        <p:style>
          <a:lnRef idx="1">
            <a:schemeClr val="accent1"/>
          </a:lnRef>
          <a:fillRef idx="0">
            <a:schemeClr val="accent1"/>
          </a:fillRef>
          <a:effectRef idx="0">
            <a:schemeClr val="accent1"/>
          </a:effectRef>
          <a:fontRef idx="minor">
            <a:schemeClr val="tx1"/>
          </a:fontRef>
        </p:style>
      </p:cxnSp>
      <p:sp>
        <p:nvSpPr>
          <p:cNvPr id="111" name="Flowchart: Collate 110"/>
          <p:cNvSpPr/>
          <p:nvPr/>
        </p:nvSpPr>
        <p:spPr>
          <a:xfrm>
            <a:off x="2514600" y="4572000"/>
            <a:ext cx="71438" cy="142876"/>
          </a:xfrm>
          <a:prstGeom prst="flowChartCollat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lumMod val="40000"/>
                  <a:lumOff val="60000"/>
                </a:schemeClr>
              </a:solidFill>
            </a:endParaRPr>
          </a:p>
        </p:txBody>
      </p:sp>
      <p:sp>
        <p:nvSpPr>
          <p:cNvPr id="112" name="Flowchart: Collate 111"/>
          <p:cNvSpPr/>
          <p:nvPr/>
        </p:nvSpPr>
        <p:spPr>
          <a:xfrm>
            <a:off x="2209800" y="4572000"/>
            <a:ext cx="71438" cy="142876"/>
          </a:xfrm>
          <a:prstGeom prst="flowChartCollat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lumMod val="40000"/>
                  <a:lumOff val="60000"/>
                </a:schemeClr>
              </a:solidFill>
            </a:endParaRPr>
          </a:p>
        </p:txBody>
      </p:sp>
      <p:cxnSp>
        <p:nvCxnSpPr>
          <p:cNvPr id="113" name="Straight Connector 112"/>
          <p:cNvCxnSpPr/>
          <p:nvPr/>
        </p:nvCxnSpPr>
        <p:spPr>
          <a:xfrm rot="5400000">
            <a:off x="1480336" y="3700470"/>
            <a:ext cx="1915334" cy="794"/>
          </a:xfrm>
          <a:prstGeom prst="line">
            <a:avLst/>
          </a:prstGeom>
        </p:spPr>
        <p:style>
          <a:lnRef idx="1">
            <a:schemeClr val="accent1"/>
          </a:lnRef>
          <a:fillRef idx="0">
            <a:schemeClr val="accent1"/>
          </a:fillRef>
          <a:effectRef idx="0">
            <a:schemeClr val="accent1"/>
          </a:effectRef>
          <a:fontRef idx="minor">
            <a:schemeClr val="tx1"/>
          </a:fontRef>
        </p:style>
      </p:cxnSp>
      <p:sp>
        <p:nvSpPr>
          <p:cNvPr id="117" name="Flowchart: Collate 116"/>
          <p:cNvSpPr/>
          <p:nvPr/>
        </p:nvSpPr>
        <p:spPr>
          <a:xfrm>
            <a:off x="2362200" y="4038600"/>
            <a:ext cx="142876" cy="142876"/>
          </a:xfrm>
          <a:prstGeom prst="flowChartCollat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lumMod val="40000"/>
                  <a:lumOff val="60000"/>
                </a:schemeClr>
              </a:solidFill>
            </a:endParaRPr>
          </a:p>
        </p:txBody>
      </p:sp>
      <p:cxnSp>
        <p:nvCxnSpPr>
          <p:cNvPr id="121" name="Straight Arrow Connector 120"/>
          <p:cNvCxnSpPr/>
          <p:nvPr/>
        </p:nvCxnSpPr>
        <p:spPr>
          <a:xfrm>
            <a:off x="2438400" y="2743200"/>
            <a:ext cx="85725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5" name="Straight Arrow Connector 124"/>
          <p:cNvCxnSpPr/>
          <p:nvPr/>
        </p:nvCxnSpPr>
        <p:spPr>
          <a:xfrm rot="10800000">
            <a:off x="6172200" y="3505200"/>
            <a:ext cx="7620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6" name="Straight Arrow Connector 125"/>
          <p:cNvCxnSpPr/>
          <p:nvPr/>
        </p:nvCxnSpPr>
        <p:spPr>
          <a:xfrm rot="10800000">
            <a:off x="4572000" y="5562600"/>
            <a:ext cx="21431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7" name="Straight Arrow Connector 126"/>
          <p:cNvCxnSpPr/>
          <p:nvPr/>
        </p:nvCxnSpPr>
        <p:spPr>
          <a:xfrm rot="10800000">
            <a:off x="5105400" y="5562600"/>
            <a:ext cx="21431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8" name="Straight Arrow Connector 127"/>
          <p:cNvCxnSpPr/>
          <p:nvPr/>
        </p:nvCxnSpPr>
        <p:spPr>
          <a:xfrm rot="10800000">
            <a:off x="1676400" y="5562600"/>
            <a:ext cx="21431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9" name="Straight Arrow Connector 128"/>
          <p:cNvCxnSpPr/>
          <p:nvPr/>
        </p:nvCxnSpPr>
        <p:spPr>
          <a:xfrm rot="10800000">
            <a:off x="5562600" y="5562600"/>
            <a:ext cx="21431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0" name="Straight Arrow Connector 129"/>
          <p:cNvCxnSpPr/>
          <p:nvPr/>
        </p:nvCxnSpPr>
        <p:spPr>
          <a:xfrm rot="10800000">
            <a:off x="6019800" y="5562600"/>
            <a:ext cx="21431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2" name="Straight Connector 131"/>
          <p:cNvCxnSpPr/>
          <p:nvPr/>
        </p:nvCxnSpPr>
        <p:spPr>
          <a:xfrm rot="5400000">
            <a:off x="4179885" y="5192715"/>
            <a:ext cx="78581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3" name="Straight Connector 132"/>
          <p:cNvCxnSpPr/>
          <p:nvPr/>
        </p:nvCxnSpPr>
        <p:spPr>
          <a:xfrm rot="5400000">
            <a:off x="4713285" y="5192715"/>
            <a:ext cx="78581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4" name="Straight Connector 133"/>
          <p:cNvCxnSpPr/>
          <p:nvPr/>
        </p:nvCxnSpPr>
        <p:spPr>
          <a:xfrm rot="5400000">
            <a:off x="5170485" y="5192715"/>
            <a:ext cx="78581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rot="5400000">
            <a:off x="5627685" y="5192715"/>
            <a:ext cx="78581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8" name="Straight Connector 137"/>
          <p:cNvCxnSpPr/>
          <p:nvPr/>
        </p:nvCxnSpPr>
        <p:spPr>
          <a:xfrm>
            <a:off x="4572000" y="4800600"/>
            <a:ext cx="150019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40" name="Flowchart: Collate 139"/>
          <p:cNvSpPr/>
          <p:nvPr/>
        </p:nvSpPr>
        <p:spPr>
          <a:xfrm>
            <a:off x="5486400" y="5029200"/>
            <a:ext cx="142876" cy="142876"/>
          </a:xfrm>
          <a:prstGeom prst="flowChartCollat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lumMod val="40000"/>
                  <a:lumOff val="60000"/>
                </a:schemeClr>
              </a:solidFill>
            </a:endParaRPr>
          </a:p>
        </p:txBody>
      </p:sp>
      <p:sp>
        <p:nvSpPr>
          <p:cNvPr id="141" name="Flowchart: Collate 140"/>
          <p:cNvSpPr/>
          <p:nvPr/>
        </p:nvSpPr>
        <p:spPr>
          <a:xfrm>
            <a:off x="4495800" y="5029200"/>
            <a:ext cx="142876" cy="142876"/>
          </a:xfrm>
          <a:prstGeom prst="flowChartCollat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lumMod val="40000"/>
                  <a:lumOff val="60000"/>
                </a:schemeClr>
              </a:solidFill>
            </a:endParaRPr>
          </a:p>
        </p:txBody>
      </p:sp>
      <p:sp>
        <p:nvSpPr>
          <p:cNvPr id="142" name="Flowchart: Collate 141"/>
          <p:cNvSpPr/>
          <p:nvPr/>
        </p:nvSpPr>
        <p:spPr>
          <a:xfrm>
            <a:off x="5943600" y="5029200"/>
            <a:ext cx="142876" cy="142876"/>
          </a:xfrm>
          <a:prstGeom prst="flowChartCollat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lumMod val="40000"/>
                  <a:lumOff val="60000"/>
                </a:schemeClr>
              </a:solidFill>
            </a:endParaRPr>
          </a:p>
        </p:txBody>
      </p:sp>
      <p:sp>
        <p:nvSpPr>
          <p:cNvPr id="143" name="Flowchart: Collate 142"/>
          <p:cNvSpPr/>
          <p:nvPr/>
        </p:nvSpPr>
        <p:spPr>
          <a:xfrm>
            <a:off x="5029200" y="5029200"/>
            <a:ext cx="142876" cy="142876"/>
          </a:xfrm>
          <a:prstGeom prst="flowChartCollat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lumMod val="40000"/>
                  <a:lumOff val="60000"/>
                </a:schemeClr>
              </a:solidFill>
            </a:endParaRPr>
          </a:p>
        </p:txBody>
      </p:sp>
      <p:sp>
        <p:nvSpPr>
          <p:cNvPr id="144" name="Flowchart: Collate 143"/>
          <p:cNvSpPr/>
          <p:nvPr/>
        </p:nvSpPr>
        <p:spPr>
          <a:xfrm>
            <a:off x="5181600" y="4724400"/>
            <a:ext cx="71438" cy="142876"/>
          </a:xfrm>
          <a:prstGeom prst="flowChartCollat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lumMod val="40000"/>
                  <a:lumOff val="60000"/>
                </a:schemeClr>
              </a:solidFill>
            </a:endParaRPr>
          </a:p>
        </p:txBody>
      </p:sp>
      <p:sp>
        <p:nvSpPr>
          <p:cNvPr id="145" name="Flowchart: Collate 144"/>
          <p:cNvSpPr/>
          <p:nvPr/>
        </p:nvSpPr>
        <p:spPr>
          <a:xfrm>
            <a:off x="5410200" y="4724400"/>
            <a:ext cx="71438" cy="142876"/>
          </a:xfrm>
          <a:prstGeom prst="flowChartCollat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lumMod val="40000"/>
                  <a:lumOff val="60000"/>
                </a:schemeClr>
              </a:solidFill>
            </a:endParaRPr>
          </a:p>
        </p:txBody>
      </p:sp>
      <p:sp>
        <p:nvSpPr>
          <p:cNvPr id="146" name="Flowchart: Collate 145"/>
          <p:cNvSpPr/>
          <p:nvPr/>
        </p:nvSpPr>
        <p:spPr>
          <a:xfrm>
            <a:off x="5257800" y="4343400"/>
            <a:ext cx="142876" cy="142876"/>
          </a:xfrm>
          <a:prstGeom prst="flowChartCollat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lumMod val="40000"/>
                  <a:lumOff val="60000"/>
                </a:schemeClr>
              </a:solidFill>
            </a:endParaRPr>
          </a:p>
        </p:txBody>
      </p:sp>
      <p:cxnSp>
        <p:nvCxnSpPr>
          <p:cNvPr id="148" name="Straight Connector 147"/>
          <p:cNvCxnSpPr/>
          <p:nvPr/>
        </p:nvCxnSpPr>
        <p:spPr>
          <a:xfrm rot="5400000">
            <a:off x="5013323" y="4511677"/>
            <a:ext cx="64294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50" name="Straight Connector 149"/>
          <p:cNvCxnSpPr/>
          <p:nvPr/>
        </p:nvCxnSpPr>
        <p:spPr>
          <a:xfrm>
            <a:off x="5334000" y="4191000"/>
            <a:ext cx="16002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53" name="Straight Arrow Connector 152"/>
          <p:cNvCxnSpPr/>
          <p:nvPr/>
        </p:nvCxnSpPr>
        <p:spPr>
          <a:xfrm rot="5400000" flipH="1" flipV="1">
            <a:off x="6577804" y="3861596"/>
            <a:ext cx="71438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2209800" y="5105400"/>
            <a:ext cx="9144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1676400" y="5105400"/>
            <a:ext cx="9144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1219200" y="5105400"/>
            <a:ext cx="9144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5400000">
            <a:off x="2590800" y="5105400"/>
            <a:ext cx="9144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131" name="Flowchart: Collate 130"/>
          <p:cNvSpPr/>
          <p:nvPr/>
        </p:nvSpPr>
        <p:spPr>
          <a:xfrm>
            <a:off x="4114800" y="4419600"/>
            <a:ext cx="142876" cy="142876"/>
          </a:xfrm>
          <a:prstGeom prst="flowChartCollat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lumMod val="40000"/>
                  <a:lumOff val="60000"/>
                </a:schemeClr>
              </a:solidFill>
            </a:endParaRPr>
          </a:p>
        </p:txBody>
      </p:sp>
      <p:pic>
        <p:nvPicPr>
          <p:cNvPr id="64" name="Picture 63" descr="C:\Users\VPA\Downloads\283305406_5080123535396866_5336854257819228147_n.jpg"/>
          <p:cNvPicPr/>
          <p:nvPr/>
        </p:nvPicPr>
        <p:blipFill rotWithShape="1">
          <a:blip r:embed="rId2" cstate="print">
            <a:extLst>
              <a:ext uri="{28A0092B-C50C-407E-A947-70E740481C1C}">
                <a14:useLocalDpi xmlns:a14="http://schemas.microsoft.com/office/drawing/2010/main" val="0"/>
              </a:ext>
            </a:extLst>
          </a:blip>
          <a:srcRect l="1" r="30978"/>
          <a:stretch/>
        </p:blipFill>
        <p:spPr bwMode="auto">
          <a:xfrm>
            <a:off x="7858148" y="0"/>
            <a:ext cx="1101526" cy="646981"/>
          </a:xfrm>
          <a:prstGeom prst="rect">
            <a:avLst/>
          </a:prstGeom>
          <a:noFill/>
          <a:ln>
            <a:noFill/>
          </a:ln>
          <a:extLst>
            <a:ext uri="{53640926-AAD7-44D8-BBD7-CCE9431645EC}">
              <a14:shadowObscured xmlns:a14="http://schemas.microsoft.com/office/drawing/2010/main"/>
            </a:ext>
          </a:extLst>
        </p:spPr>
      </p:pic>
      <p:sp>
        <p:nvSpPr>
          <p:cNvPr id="65" name="TextBox 64"/>
          <p:cNvSpPr txBox="1"/>
          <p:nvPr/>
        </p:nvSpPr>
        <p:spPr>
          <a:xfrm>
            <a:off x="1285852" y="214290"/>
            <a:ext cx="5048370" cy="461665"/>
          </a:xfrm>
          <a:prstGeom prst="rect">
            <a:avLst/>
          </a:prstGeom>
        </p:spPr>
        <p:style>
          <a:lnRef idx="1">
            <a:schemeClr val="accent3"/>
          </a:lnRef>
          <a:fillRef idx="2">
            <a:schemeClr val="accent3"/>
          </a:fillRef>
          <a:effectRef idx="1">
            <a:schemeClr val="accent3"/>
          </a:effectRef>
          <a:fontRef idx="minor">
            <a:schemeClr val="dk1"/>
          </a:fontRef>
        </p:style>
        <p:txBody>
          <a:bodyPr wrap="none" rtlCol="0">
            <a:spAutoFit/>
          </a:bodyPr>
          <a:lstStyle/>
          <a:p>
            <a:r>
              <a:rPr lang="en-US" sz="2400" b="1" dirty="0" smtClean="0"/>
              <a:t>Stopping of pump operation in SMS-II </a:t>
            </a:r>
            <a:endParaRPr lang="en-US" sz="2400" dirty="0"/>
          </a:p>
        </p:txBody>
      </p:sp>
      <p:cxnSp>
        <p:nvCxnSpPr>
          <p:cNvPr id="67" name="Straight Connector 66"/>
          <p:cNvCxnSpPr/>
          <p:nvPr/>
        </p:nvCxnSpPr>
        <p:spPr>
          <a:xfrm>
            <a:off x="4214810" y="4286256"/>
            <a:ext cx="1143008" cy="1588"/>
          </a:xfrm>
          <a:prstGeom prst="line">
            <a:avLst/>
          </a:prstGeom>
          <a:ln w="28575">
            <a:solidFill>
              <a:srgbClr val="C00000"/>
            </a:solidFill>
            <a:prstDash val="dash"/>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857232"/>
            <a:ext cx="8229600" cy="1143000"/>
          </a:xfrm>
        </p:spPr>
        <p:style>
          <a:lnRef idx="1">
            <a:schemeClr val="accent3"/>
          </a:lnRef>
          <a:fillRef idx="2">
            <a:schemeClr val="accent3"/>
          </a:fillRef>
          <a:effectRef idx="1">
            <a:schemeClr val="accent3"/>
          </a:effectRef>
          <a:fontRef idx="minor">
            <a:schemeClr val="dk1"/>
          </a:fontRef>
        </p:style>
        <p:txBody>
          <a:bodyPr>
            <a:normAutofit/>
          </a:bodyPr>
          <a:lstStyle/>
          <a:p>
            <a:r>
              <a:rPr lang="en-IN" sz="3000" b="1" dirty="0" smtClean="0">
                <a:solidFill>
                  <a:schemeClr val="accent2">
                    <a:lumMod val="75000"/>
                  </a:schemeClr>
                </a:solidFill>
              </a:rPr>
              <a:t>Future Energy Conservation Projects</a:t>
            </a:r>
            <a:endParaRPr lang="en-US" sz="3000" b="1" dirty="0">
              <a:solidFill>
                <a:schemeClr val="accent2">
                  <a:lumMod val="75000"/>
                </a:schemeClr>
              </a:solidFill>
            </a:endParaRPr>
          </a:p>
        </p:txBody>
      </p:sp>
      <p:sp>
        <p:nvSpPr>
          <p:cNvPr id="3" name="Content Placeholder 2"/>
          <p:cNvSpPr>
            <a:spLocks noGrp="1"/>
          </p:cNvSpPr>
          <p:nvPr>
            <p:ph idx="1"/>
          </p:nvPr>
        </p:nvSpPr>
        <p:spPr>
          <a:xfrm>
            <a:off x="83125" y="2214554"/>
            <a:ext cx="8929718" cy="4357718"/>
          </a:xfrm>
        </p:spPr>
        <p:style>
          <a:lnRef idx="1">
            <a:schemeClr val="accent1"/>
          </a:lnRef>
          <a:fillRef idx="2">
            <a:schemeClr val="accent1"/>
          </a:fillRef>
          <a:effectRef idx="1">
            <a:schemeClr val="accent1"/>
          </a:effectRef>
          <a:fontRef idx="minor">
            <a:schemeClr val="dk1"/>
          </a:fontRef>
        </p:style>
        <p:txBody>
          <a:bodyPr>
            <a:normAutofit lnSpcReduction="10000"/>
          </a:bodyPr>
          <a:lstStyle/>
          <a:p>
            <a:r>
              <a:rPr lang="en-IN" dirty="0" smtClean="0"/>
              <a:t>Installation of TRTG(4MW) in Blast furnace -1</a:t>
            </a:r>
          </a:p>
          <a:p>
            <a:r>
              <a:rPr lang="en-IN" dirty="0" smtClean="0"/>
              <a:t>Installation of 2.0 MT Pellet plant to improve BF productivity.</a:t>
            </a:r>
          </a:p>
          <a:p>
            <a:r>
              <a:rPr lang="en-IN" dirty="0" smtClean="0"/>
              <a:t>Installation of Coke Oven Battery with stamp charging and CDCQ.</a:t>
            </a:r>
          </a:p>
          <a:p>
            <a:r>
              <a:rPr lang="en-IN" dirty="0" smtClean="0"/>
              <a:t>Up-gradation TA-6(Turbo Alternator)</a:t>
            </a:r>
          </a:p>
          <a:p>
            <a:r>
              <a:rPr lang="en-IN" dirty="0" smtClean="0"/>
              <a:t>Up-gradation of Tandem Mill &amp; Pickling Line in CRM</a:t>
            </a:r>
          </a:p>
          <a:p>
            <a:endParaRPr lang="en-US" dirty="0"/>
          </a:p>
        </p:txBody>
      </p:sp>
      <p:pic>
        <p:nvPicPr>
          <p:cNvPr id="4" name="Picture 3" descr="C:\Users\VPA\Downloads\283305406_5080123535396866_5336854257819228147_n.jpg"/>
          <p:cNvPicPr/>
          <p:nvPr/>
        </p:nvPicPr>
        <p:blipFill rotWithShape="1">
          <a:blip r:embed="rId2" cstate="print">
            <a:extLst>
              <a:ext uri="{28A0092B-C50C-407E-A947-70E740481C1C}">
                <a14:useLocalDpi xmlns:a14="http://schemas.microsoft.com/office/drawing/2010/main" val="0"/>
              </a:ext>
            </a:extLst>
          </a:blip>
          <a:srcRect l="1" r="30978"/>
          <a:stretch/>
        </p:blipFill>
        <p:spPr bwMode="auto">
          <a:xfrm>
            <a:off x="7786710" y="0"/>
            <a:ext cx="1244402" cy="646981"/>
          </a:xfrm>
          <a:prstGeom prst="rect">
            <a:avLst/>
          </a:prstGeom>
          <a:noFill/>
          <a:ln>
            <a:noFill/>
          </a:ln>
          <a:extLst>
            <a:ext uri="{53640926-AAD7-44D8-BBD7-CCE9431645EC}">
              <a14:shadowObscured xmlns:a14="http://schemas.microsoft.com/office/drawing/2010/main"/>
            </a:ext>
          </a:extLst>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4F66F799-7DC8-4E9F-BE91-6C598B5DC00C}"/>
              </a:ext>
            </a:extLst>
          </p:cNvPr>
          <p:cNvPicPr>
            <a:picLocks noChangeAspect="1"/>
          </p:cNvPicPr>
          <p:nvPr/>
        </p:nvPicPr>
        <p:blipFill>
          <a:blip r:embed="rId3" cstate="print">
            <a:duotone>
              <a:prstClr val="black"/>
              <a:schemeClr val="accent2">
                <a:tint val="45000"/>
                <a:satMod val="400000"/>
              </a:schemeClr>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6235" y="928670"/>
            <a:ext cx="9144000" cy="5395930"/>
          </a:xfrm>
          <a:prstGeom prst="rect">
            <a:avLst/>
          </a:prstGeom>
        </p:spPr>
      </p:pic>
      <p:grpSp>
        <p:nvGrpSpPr>
          <p:cNvPr id="2" name="Group 18"/>
          <p:cNvGrpSpPr/>
          <p:nvPr/>
        </p:nvGrpSpPr>
        <p:grpSpPr>
          <a:xfrm>
            <a:off x="661347" y="2442092"/>
            <a:ext cx="2234255" cy="3044308"/>
            <a:chOff x="646177" y="2413144"/>
            <a:chExt cx="2979007" cy="3044308"/>
          </a:xfrm>
        </p:grpSpPr>
        <p:sp>
          <p:nvSpPr>
            <p:cNvPr id="28" name="TextBox 27">
              <a:extLst>
                <a:ext uri="{FF2B5EF4-FFF2-40B4-BE49-F238E27FC236}">
                  <a16:creationId xmlns:a16="http://schemas.microsoft.com/office/drawing/2014/main" id="{9BA56C21-249D-4C22-8FA2-BDACA4ED7BB1}"/>
                </a:ext>
              </a:extLst>
            </p:cNvPr>
            <p:cNvSpPr txBox="1"/>
            <p:nvPr/>
          </p:nvSpPr>
          <p:spPr>
            <a:xfrm>
              <a:off x="646177" y="2413144"/>
              <a:ext cx="2335311" cy="492443"/>
            </a:xfrm>
            <a:prstGeom prst="rect">
              <a:avLst/>
            </a:prstGeom>
            <a:noFill/>
          </p:spPr>
          <p:txBody>
            <a:bodyPr wrap="square" lIns="0" tIns="0" rIns="0" bIns="0" rtlCol="0">
              <a:spAutoFit/>
            </a:bodyPr>
            <a:lstStyle/>
            <a:p>
              <a:r>
                <a:rPr lang="en-US" sz="3200" b="1" i="1" u="sng" dirty="0">
                  <a:solidFill>
                    <a:srgbClr val="FFFF00"/>
                  </a:solidFill>
                  <a:latin typeface="Times New Roman" pitchFamily="18" charset="0"/>
                  <a:cs typeface="Times New Roman" pitchFamily="18" charset="0"/>
                </a:rPr>
                <a:t>Phase - I</a:t>
              </a:r>
            </a:p>
          </p:txBody>
        </p:sp>
        <p:sp>
          <p:nvSpPr>
            <p:cNvPr id="29" name="TextBox 28">
              <a:extLst>
                <a:ext uri="{FF2B5EF4-FFF2-40B4-BE49-F238E27FC236}">
                  <a16:creationId xmlns:a16="http://schemas.microsoft.com/office/drawing/2014/main" id="{1BC76C69-2B25-4026-86EC-F72004845577}"/>
                </a:ext>
              </a:extLst>
            </p:cNvPr>
            <p:cNvSpPr txBox="1"/>
            <p:nvPr/>
          </p:nvSpPr>
          <p:spPr>
            <a:xfrm>
              <a:off x="698993" y="3456904"/>
              <a:ext cx="2926191" cy="2000548"/>
            </a:xfrm>
            <a:prstGeom prst="rect">
              <a:avLst/>
            </a:prstGeom>
            <a:noFill/>
          </p:spPr>
          <p:txBody>
            <a:bodyPr wrap="square" lIns="0" tIns="0" rIns="0" bIns="0" rtlCol="0">
              <a:spAutoFit/>
            </a:bodyPr>
            <a:lstStyle/>
            <a:p>
              <a:pPr algn="just"/>
              <a:r>
                <a:rPr lang="en-IN" sz="2600" b="1" dirty="0">
                  <a:solidFill>
                    <a:srgbClr val="FFFF00"/>
                  </a:solidFill>
                  <a:latin typeface="Times New Roman" pitchFamily="18" charset="0"/>
                  <a:cs typeface="Times New Roman" pitchFamily="18" charset="0"/>
                </a:rPr>
                <a:t>Increased from 1 MT to 1.8 MT to cater to flat products market</a:t>
              </a:r>
              <a:r>
                <a:rPr lang="en-IN" sz="2600" b="1" dirty="0">
                  <a:solidFill>
                    <a:schemeClr val="bg1"/>
                  </a:solidFill>
                  <a:latin typeface="Times New Roman" pitchFamily="18" charset="0"/>
                  <a:cs typeface="Times New Roman" pitchFamily="18" charset="0"/>
                </a:rPr>
                <a:t>.</a:t>
              </a:r>
            </a:p>
          </p:txBody>
        </p:sp>
        <p:sp>
          <p:nvSpPr>
            <p:cNvPr id="30" name="TextBox 29">
              <a:extLst>
                <a:ext uri="{FF2B5EF4-FFF2-40B4-BE49-F238E27FC236}">
                  <a16:creationId xmlns:a16="http://schemas.microsoft.com/office/drawing/2014/main" id="{2F3EADB6-66B3-498D-A535-4B3776D2E3CC}"/>
                </a:ext>
              </a:extLst>
            </p:cNvPr>
            <p:cNvSpPr txBox="1"/>
            <p:nvPr/>
          </p:nvSpPr>
          <p:spPr>
            <a:xfrm>
              <a:off x="648577" y="2862551"/>
              <a:ext cx="2199126" cy="400110"/>
            </a:xfrm>
            <a:prstGeom prst="rect">
              <a:avLst/>
            </a:prstGeom>
            <a:noFill/>
          </p:spPr>
          <p:txBody>
            <a:bodyPr wrap="square" lIns="0" tIns="0" rIns="0" bIns="0" rtlCol="0">
              <a:spAutoFit/>
            </a:bodyPr>
            <a:lstStyle/>
            <a:p>
              <a:r>
                <a:rPr lang="en-US" sz="2600" b="1" u="sng" dirty="0">
                  <a:solidFill>
                    <a:srgbClr val="FFFF00"/>
                  </a:solidFill>
                  <a:latin typeface="Times New Roman" pitchFamily="18" charset="0"/>
                  <a:cs typeface="Times New Roman" pitchFamily="18" charset="0"/>
                </a:rPr>
                <a:t>1965 - 1969</a:t>
              </a:r>
            </a:p>
          </p:txBody>
        </p:sp>
      </p:grpSp>
      <p:grpSp>
        <p:nvGrpSpPr>
          <p:cNvPr id="3" name="Group 19"/>
          <p:cNvGrpSpPr/>
          <p:nvPr/>
        </p:nvGrpSpPr>
        <p:grpSpPr>
          <a:xfrm>
            <a:off x="4061589" y="2413146"/>
            <a:ext cx="2339213" cy="2692254"/>
            <a:chOff x="5981695" y="2421255"/>
            <a:chExt cx="3118954" cy="2692254"/>
          </a:xfrm>
        </p:grpSpPr>
        <p:sp>
          <p:nvSpPr>
            <p:cNvPr id="32" name="TextBox 31">
              <a:extLst>
                <a:ext uri="{FF2B5EF4-FFF2-40B4-BE49-F238E27FC236}">
                  <a16:creationId xmlns:a16="http://schemas.microsoft.com/office/drawing/2014/main" id="{24FCA9CC-E09A-4F20-8DA3-9EE1452A46EB}"/>
                </a:ext>
              </a:extLst>
            </p:cNvPr>
            <p:cNvSpPr txBox="1"/>
            <p:nvPr/>
          </p:nvSpPr>
          <p:spPr>
            <a:xfrm>
              <a:off x="5981695" y="2421255"/>
              <a:ext cx="2407745" cy="492443"/>
            </a:xfrm>
            <a:prstGeom prst="rect">
              <a:avLst/>
            </a:prstGeom>
            <a:noFill/>
          </p:spPr>
          <p:txBody>
            <a:bodyPr wrap="square" lIns="0" tIns="0" rIns="0" bIns="0" rtlCol="0">
              <a:spAutoFit/>
            </a:bodyPr>
            <a:lstStyle>
              <a:defPPr>
                <a:defRPr lang="en-US"/>
              </a:defPPr>
              <a:lvl1pPr>
                <a:defRPr sz="3200" b="1" i="1">
                  <a:solidFill>
                    <a:schemeClr val="accent4">
                      <a:lumMod val="60000"/>
                      <a:lumOff val="40000"/>
                    </a:schemeClr>
                  </a:solidFill>
                </a:defRPr>
              </a:lvl1pPr>
            </a:lstStyle>
            <a:p>
              <a:r>
                <a:rPr lang="en-US" u="sng" dirty="0">
                  <a:solidFill>
                    <a:srgbClr val="FFFF00"/>
                  </a:solidFill>
                  <a:latin typeface="Times New Roman" pitchFamily="18" charset="0"/>
                  <a:cs typeface="Times New Roman" pitchFamily="18" charset="0"/>
                </a:rPr>
                <a:t>Phase - II</a:t>
              </a:r>
            </a:p>
          </p:txBody>
        </p:sp>
        <p:sp>
          <p:nvSpPr>
            <p:cNvPr id="33" name="TextBox 32">
              <a:extLst>
                <a:ext uri="{FF2B5EF4-FFF2-40B4-BE49-F238E27FC236}">
                  <a16:creationId xmlns:a16="http://schemas.microsoft.com/office/drawing/2014/main" id="{1EC50C84-350E-41CD-88A0-A3BACA9B8D83}"/>
                </a:ext>
              </a:extLst>
            </p:cNvPr>
            <p:cNvSpPr txBox="1"/>
            <p:nvPr/>
          </p:nvSpPr>
          <p:spPr>
            <a:xfrm>
              <a:off x="6083695" y="3513071"/>
              <a:ext cx="3016954" cy="1600438"/>
            </a:xfrm>
            <a:prstGeom prst="rect">
              <a:avLst/>
            </a:prstGeom>
            <a:noFill/>
          </p:spPr>
          <p:txBody>
            <a:bodyPr wrap="square" lIns="0" tIns="0" rIns="0" bIns="0" rtlCol="0">
              <a:spAutoFit/>
            </a:bodyPr>
            <a:lstStyle/>
            <a:p>
              <a:r>
                <a:rPr lang="en-IN" sz="2600" b="1" dirty="0">
                  <a:solidFill>
                    <a:srgbClr val="FFFF00"/>
                  </a:solidFill>
                  <a:latin typeface="Times New Roman" pitchFamily="18" charset="0"/>
                  <a:cs typeface="Times New Roman" pitchFamily="18" charset="0"/>
                </a:rPr>
                <a:t>Increased  to </a:t>
              </a:r>
            </a:p>
            <a:p>
              <a:r>
                <a:rPr lang="en-IN" sz="2600" b="1" dirty="0">
                  <a:solidFill>
                    <a:srgbClr val="FFFF00"/>
                  </a:solidFill>
                  <a:latin typeface="Times New Roman" pitchFamily="18" charset="0"/>
                  <a:cs typeface="Times New Roman" pitchFamily="18" charset="0"/>
                </a:rPr>
                <a:t>1.9 MT, old units modernized.</a:t>
              </a:r>
            </a:p>
          </p:txBody>
        </p:sp>
        <p:sp>
          <p:nvSpPr>
            <p:cNvPr id="37" name="TextBox 36">
              <a:extLst>
                <a:ext uri="{FF2B5EF4-FFF2-40B4-BE49-F238E27FC236}">
                  <a16:creationId xmlns:a16="http://schemas.microsoft.com/office/drawing/2014/main" id="{4695D2DE-1750-48EC-83AB-EE10C2D20064}"/>
                </a:ext>
              </a:extLst>
            </p:cNvPr>
            <p:cNvSpPr txBox="1"/>
            <p:nvPr/>
          </p:nvSpPr>
          <p:spPr>
            <a:xfrm>
              <a:off x="6088712" y="2870658"/>
              <a:ext cx="2199126" cy="400110"/>
            </a:xfrm>
            <a:prstGeom prst="rect">
              <a:avLst/>
            </a:prstGeom>
            <a:noFill/>
          </p:spPr>
          <p:txBody>
            <a:bodyPr wrap="square" lIns="0" tIns="0" rIns="0" bIns="0" rtlCol="0">
              <a:spAutoFit/>
            </a:bodyPr>
            <a:lstStyle/>
            <a:p>
              <a:r>
                <a:rPr lang="en-US" sz="2600" b="1" u="sng" dirty="0">
                  <a:solidFill>
                    <a:srgbClr val="FFFF00"/>
                  </a:solidFill>
                  <a:latin typeface="Times New Roman" pitchFamily="18" charset="0"/>
                  <a:cs typeface="Times New Roman" pitchFamily="18" charset="0"/>
                </a:rPr>
                <a:t>1989 - 1999</a:t>
              </a:r>
            </a:p>
          </p:txBody>
        </p:sp>
      </p:grpSp>
      <p:grpSp>
        <p:nvGrpSpPr>
          <p:cNvPr id="4" name="Group 20"/>
          <p:cNvGrpSpPr/>
          <p:nvPr/>
        </p:nvGrpSpPr>
        <p:grpSpPr>
          <a:xfrm>
            <a:off x="5562602" y="2438400"/>
            <a:ext cx="3352800" cy="2324220"/>
            <a:chOff x="9426985" y="2285995"/>
            <a:chExt cx="5740421" cy="2324219"/>
          </a:xfrm>
        </p:grpSpPr>
        <p:sp>
          <p:nvSpPr>
            <p:cNvPr id="35" name="TextBox 34">
              <a:extLst>
                <a:ext uri="{FF2B5EF4-FFF2-40B4-BE49-F238E27FC236}">
                  <a16:creationId xmlns:a16="http://schemas.microsoft.com/office/drawing/2014/main" id="{171D0954-A15E-4944-8DFA-C4EF99CA8614}"/>
                </a:ext>
              </a:extLst>
            </p:cNvPr>
            <p:cNvSpPr txBox="1"/>
            <p:nvPr/>
          </p:nvSpPr>
          <p:spPr>
            <a:xfrm>
              <a:off x="12250504" y="2285995"/>
              <a:ext cx="2395042" cy="1877436"/>
            </a:xfrm>
            <a:prstGeom prst="rect">
              <a:avLst/>
            </a:prstGeom>
            <a:noFill/>
          </p:spPr>
          <p:txBody>
            <a:bodyPr wrap="square" lIns="0" tIns="0" rIns="0" bIns="0" rtlCol="0">
              <a:spAutoFit/>
            </a:bodyPr>
            <a:lstStyle>
              <a:defPPr>
                <a:defRPr lang="en-US"/>
              </a:defPPr>
              <a:lvl1pPr>
                <a:defRPr sz="3200" b="1" i="1">
                  <a:solidFill>
                    <a:schemeClr val="accent4">
                      <a:lumMod val="60000"/>
                      <a:lumOff val="40000"/>
                    </a:schemeClr>
                  </a:solidFill>
                </a:defRPr>
              </a:lvl1pPr>
            </a:lstStyle>
            <a:p>
              <a:r>
                <a:rPr lang="en-US" u="sng" dirty="0">
                  <a:solidFill>
                    <a:srgbClr val="FFFF00"/>
                  </a:solidFill>
                  <a:latin typeface="Times New Roman" pitchFamily="18" charset="0"/>
                  <a:cs typeface="Times New Roman" pitchFamily="18" charset="0"/>
                </a:rPr>
                <a:t>Phase – III </a:t>
              </a:r>
              <a:r>
                <a:rPr lang="en-US" sz="2600" u="sng" dirty="0">
                  <a:solidFill>
                    <a:srgbClr val="FFFF00"/>
                  </a:solidFill>
                  <a:latin typeface="Times New Roman" pitchFamily="18" charset="0"/>
                  <a:cs typeface="Times New Roman" pitchFamily="18" charset="0"/>
                </a:rPr>
                <a:t>2012 - 2015</a:t>
              </a:r>
            </a:p>
            <a:p>
              <a:endParaRPr lang="en-US" dirty="0">
                <a:solidFill>
                  <a:srgbClr val="FFFF00"/>
                </a:solidFill>
                <a:latin typeface="Times New Roman" pitchFamily="18" charset="0"/>
                <a:cs typeface="Times New Roman" pitchFamily="18" charset="0"/>
              </a:endParaRPr>
            </a:p>
          </p:txBody>
        </p:sp>
        <p:sp>
          <p:nvSpPr>
            <p:cNvPr id="36" name="TextBox 35">
              <a:extLst>
                <a:ext uri="{FF2B5EF4-FFF2-40B4-BE49-F238E27FC236}">
                  <a16:creationId xmlns:a16="http://schemas.microsoft.com/office/drawing/2014/main" id="{4993A110-5396-4DB7-92A8-59048224F50B}"/>
                </a:ext>
              </a:extLst>
            </p:cNvPr>
            <p:cNvSpPr txBox="1"/>
            <p:nvPr/>
          </p:nvSpPr>
          <p:spPr>
            <a:xfrm>
              <a:off x="12166372" y="3809995"/>
              <a:ext cx="3001034" cy="800219"/>
            </a:xfrm>
            <a:prstGeom prst="rect">
              <a:avLst/>
            </a:prstGeom>
            <a:noFill/>
          </p:spPr>
          <p:txBody>
            <a:bodyPr wrap="square" lIns="0" tIns="0" rIns="0" bIns="0" rtlCol="0">
              <a:spAutoFit/>
            </a:bodyPr>
            <a:lstStyle/>
            <a:p>
              <a:pPr algn="just"/>
              <a:r>
                <a:rPr lang="en-IN" sz="2600" b="1" dirty="0">
                  <a:solidFill>
                    <a:srgbClr val="FFFF00"/>
                  </a:solidFill>
                  <a:latin typeface="Times New Roman" pitchFamily="18" charset="0"/>
                  <a:cs typeface="Times New Roman" pitchFamily="18" charset="0"/>
                </a:rPr>
                <a:t>Increased to </a:t>
              </a:r>
            </a:p>
            <a:p>
              <a:pPr algn="just"/>
              <a:r>
                <a:rPr lang="en-IN" sz="2600" b="1" dirty="0" smtClean="0">
                  <a:solidFill>
                    <a:srgbClr val="FFFF00"/>
                  </a:solidFill>
                  <a:latin typeface="Times New Roman" pitchFamily="18" charset="0"/>
                  <a:cs typeface="Times New Roman" pitchFamily="18" charset="0"/>
                </a:rPr>
                <a:t>4.2MT</a:t>
              </a:r>
              <a:endParaRPr lang="en-IN" sz="2600" b="1" dirty="0">
                <a:solidFill>
                  <a:srgbClr val="FFFF00"/>
                </a:solidFill>
                <a:latin typeface="Times New Roman" pitchFamily="18" charset="0"/>
                <a:cs typeface="Times New Roman" pitchFamily="18" charset="0"/>
              </a:endParaRPr>
            </a:p>
          </p:txBody>
        </p:sp>
        <p:sp>
          <p:nvSpPr>
            <p:cNvPr id="38" name="TextBox 37">
              <a:extLst>
                <a:ext uri="{FF2B5EF4-FFF2-40B4-BE49-F238E27FC236}">
                  <a16:creationId xmlns:a16="http://schemas.microsoft.com/office/drawing/2014/main" id="{6E4B6CD0-5E02-4CF1-ABE2-719D6EC91491}"/>
                </a:ext>
              </a:extLst>
            </p:cNvPr>
            <p:cNvSpPr txBox="1"/>
            <p:nvPr/>
          </p:nvSpPr>
          <p:spPr>
            <a:xfrm>
              <a:off x="9426985" y="2862549"/>
              <a:ext cx="2199127" cy="400110"/>
            </a:xfrm>
            <a:prstGeom prst="rect">
              <a:avLst/>
            </a:prstGeom>
            <a:noFill/>
          </p:spPr>
          <p:txBody>
            <a:bodyPr wrap="square" lIns="0" tIns="0" rIns="0" bIns="0" rtlCol="0">
              <a:spAutoFit/>
            </a:bodyPr>
            <a:lstStyle/>
            <a:p>
              <a:endParaRPr lang="en-US" sz="2600" b="1" dirty="0">
                <a:solidFill>
                  <a:srgbClr val="92D050"/>
                </a:solidFill>
                <a:latin typeface="Times New Roman" pitchFamily="18" charset="0"/>
                <a:cs typeface="Times New Roman" pitchFamily="18" charset="0"/>
              </a:endParaRPr>
            </a:p>
          </p:txBody>
        </p:sp>
      </p:grpSp>
      <p:sp>
        <p:nvSpPr>
          <p:cNvPr id="39" name="Rectangle 38">
            <a:extLst>
              <a:ext uri="{FF2B5EF4-FFF2-40B4-BE49-F238E27FC236}">
                <a16:creationId xmlns:a16="http://schemas.microsoft.com/office/drawing/2014/main" id="{6B21EAB4-35EE-4E29-BD46-8C841232D0C5}"/>
              </a:ext>
            </a:extLst>
          </p:cNvPr>
          <p:cNvSpPr/>
          <p:nvPr/>
        </p:nvSpPr>
        <p:spPr>
          <a:xfrm>
            <a:off x="2714612" y="214290"/>
            <a:ext cx="4485523" cy="646331"/>
          </a:xfrm>
          <a:prstGeom prst="rect">
            <a:avLst/>
          </a:prstGeom>
        </p:spPr>
        <p:txBody>
          <a:bodyPr wrap="none">
            <a:spAutoFit/>
          </a:bodyPr>
          <a:lstStyle/>
          <a:p>
            <a:r>
              <a:rPr lang="en-US" sz="3600" b="1" dirty="0">
                <a:solidFill>
                  <a:srgbClr val="0000FF"/>
                </a:solidFill>
                <a:effectLst>
                  <a:outerShdw blurRad="38100" dist="38100" dir="2700000" algn="tl">
                    <a:srgbClr val="000000">
                      <a:alpha val="43137"/>
                    </a:srgbClr>
                  </a:outerShdw>
                </a:effectLst>
                <a:latin typeface="Calisto MT" pitchFamily="18" charset="0"/>
              </a:rPr>
              <a:t>Crude Steel capacity:</a:t>
            </a:r>
          </a:p>
        </p:txBody>
      </p:sp>
      <p:pic>
        <p:nvPicPr>
          <p:cNvPr id="16" name="Picture 15" descr="C:\Users\VPA\Downloads\283305406_5080123535396866_5336854257819228147_n.jpg"/>
          <p:cNvPicPr/>
          <p:nvPr/>
        </p:nvPicPr>
        <p:blipFill rotWithShape="1">
          <a:blip r:embed="rId5" cstate="print">
            <a:extLst>
              <a:ext uri="{28A0092B-C50C-407E-A947-70E740481C1C}">
                <a14:useLocalDpi xmlns:a14="http://schemas.microsoft.com/office/drawing/2010/main" val="0"/>
              </a:ext>
            </a:extLst>
          </a:blip>
          <a:srcRect l="1" r="30978"/>
          <a:stretch/>
        </p:blipFill>
        <p:spPr bwMode="auto">
          <a:xfrm>
            <a:off x="7786710" y="0"/>
            <a:ext cx="1244402" cy="64698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6985705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fltVal val="0"/>
                                          </p:val>
                                        </p:tav>
                                        <p:tav tm="100000">
                                          <p:val>
                                            <p:strVal val="#ppt_h"/>
                                          </p:val>
                                        </p:tav>
                                      </p:tavLst>
                                    </p:anim>
                                    <p:animEffect transition="in" filter="fade">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704958"/>
            <a:ext cx="8358246" cy="1143000"/>
          </a:xfrm>
        </p:spPr>
        <p:style>
          <a:lnRef idx="1">
            <a:schemeClr val="accent3"/>
          </a:lnRef>
          <a:fillRef idx="2">
            <a:schemeClr val="accent3"/>
          </a:fillRef>
          <a:effectRef idx="1">
            <a:schemeClr val="accent3"/>
          </a:effectRef>
          <a:fontRef idx="minor">
            <a:schemeClr val="dk1"/>
          </a:fontRef>
        </p:style>
        <p:txBody>
          <a:bodyPr>
            <a:normAutofit/>
          </a:bodyPr>
          <a:lstStyle/>
          <a:p>
            <a:pPr algn="ctr"/>
            <a:r>
              <a:rPr lang="en-IN" sz="4000" dirty="0" smtClean="0">
                <a:solidFill>
                  <a:srgbClr val="FF0000"/>
                </a:solidFill>
              </a:rPr>
              <a:t>Initiative taken for Renewable Energy</a:t>
            </a:r>
            <a:endParaRPr lang="en-US" sz="4000" dirty="0">
              <a:solidFill>
                <a:srgbClr val="FF0000"/>
              </a:solidFill>
            </a:endParaRPr>
          </a:p>
        </p:txBody>
      </p:sp>
      <p:sp>
        <p:nvSpPr>
          <p:cNvPr id="3" name="Content Placeholder 2"/>
          <p:cNvSpPr>
            <a:spLocks noGrp="1"/>
          </p:cNvSpPr>
          <p:nvPr>
            <p:ph idx="1"/>
          </p:nvPr>
        </p:nvSpPr>
        <p:spPr>
          <a:xfrm>
            <a:off x="381000" y="1887551"/>
            <a:ext cx="8334404" cy="3398837"/>
          </a:xfrm>
        </p:spPr>
        <p:style>
          <a:lnRef idx="1">
            <a:schemeClr val="accent3"/>
          </a:lnRef>
          <a:fillRef idx="2">
            <a:schemeClr val="accent3"/>
          </a:fillRef>
          <a:effectRef idx="1">
            <a:schemeClr val="accent3"/>
          </a:effectRef>
          <a:fontRef idx="minor">
            <a:schemeClr val="dk1"/>
          </a:fontRef>
        </p:style>
        <p:txBody>
          <a:bodyPr/>
          <a:lstStyle/>
          <a:p>
            <a:r>
              <a:rPr lang="en-IN" dirty="0" smtClean="0">
                <a:latin typeface="Times New Roman" pitchFamily="18" charset="0"/>
                <a:cs typeface="Times New Roman" pitchFamily="18" charset="0"/>
              </a:rPr>
              <a:t>10</a:t>
            </a:r>
            <a:r>
              <a:rPr lang="en-IN" dirty="0" smtClean="0"/>
              <a:t> MW </a:t>
            </a:r>
            <a:r>
              <a:rPr lang="en-IN" dirty="0" err="1" smtClean="0"/>
              <a:t>Hydel</a:t>
            </a:r>
            <a:r>
              <a:rPr lang="en-IN" dirty="0" smtClean="0"/>
              <a:t> power will be installed in collaboration with State Govt. at </a:t>
            </a:r>
            <a:r>
              <a:rPr lang="en-IN" dirty="0" err="1" smtClean="0"/>
              <a:t>Mandira</a:t>
            </a:r>
            <a:r>
              <a:rPr lang="en-IN" dirty="0" smtClean="0"/>
              <a:t> dam.</a:t>
            </a:r>
          </a:p>
          <a:p>
            <a:r>
              <a:rPr lang="en-IN" dirty="0" smtClean="0"/>
              <a:t>Feasibility is being carried for floating  solar (FPV) unit at </a:t>
            </a:r>
            <a:r>
              <a:rPr lang="en-IN" dirty="0" err="1" smtClean="0"/>
              <a:t>Mandira</a:t>
            </a:r>
            <a:r>
              <a:rPr lang="en-IN" dirty="0" smtClean="0"/>
              <a:t> dam(about 100</a:t>
            </a:r>
            <a:r>
              <a:rPr lang="en-IN" dirty="0" smtClean="0">
                <a:latin typeface="Times New Roman" pitchFamily="18" charset="0"/>
                <a:cs typeface="Times New Roman" pitchFamily="18" charset="0"/>
              </a:rPr>
              <a:t> </a:t>
            </a:r>
            <a:r>
              <a:rPr lang="en-IN" dirty="0" smtClean="0"/>
              <a:t>MW).</a:t>
            </a:r>
          </a:p>
          <a:p>
            <a:endParaRPr lang="en-IN" dirty="0" smtClean="0"/>
          </a:p>
          <a:p>
            <a:endParaRPr lang="en-US" dirty="0"/>
          </a:p>
        </p:txBody>
      </p:sp>
      <p:pic>
        <p:nvPicPr>
          <p:cNvPr id="7" name="Picture 6" descr="C:\Users\VPA\Downloads\283305406_5080123535396866_5336854257819228147_n.jpg"/>
          <p:cNvPicPr/>
          <p:nvPr/>
        </p:nvPicPr>
        <p:blipFill rotWithShape="1">
          <a:blip r:embed="rId2" cstate="print">
            <a:extLst>
              <a:ext uri="{28A0092B-C50C-407E-A947-70E740481C1C}">
                <a14:useLocalDpi xmlns:a14="http://schemas.microsoft.com/office/drawing/2010/main" val="0"/>
              </a:ext>
            </a:extLst>
          </a:blip>
          <a:srcRect l="1" r="30978"/>
          <a:stretch/>
        </p:blipFill>
        <p:spPr bwMode="auto">
          <a:xfrm>
            <a:off x="7786710" y="0"/>
            <a:ext cx="1244402" cy="646981"/>
          </a:xfrm>
          <a:prstGeom prst="rect">
            <a:avLst/>
          </a:prstGeom>
          <a:noFill/>
          <a:ln>
            <a:noFill/>
          </a:ln>
          <a:extLst>
            <a:ext uri="{53640926-AAD7-44D8-BBD7-CCE9431645EC}">
              <a14:shadowObscured xmlns:a14="http://schemas.microsoft.com/office/drawing/2010/main"/>
            </a:ext>
          </a:extLst>
        </p:spPr>
      </p:pic>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819400"/>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descr="C:\Users\VPA\Downloads\283305406_5080123535396866_5336854257819228147_n.jpg"/>
          <p:cNvPicPr/>
          <p:nvPr/>
        </p:nvPicPr>
        <p:blipFill rotWithShape="1">
          <a:blip r:embed="rId7" cstate="print">
            <a:extLst>
              <a:ext uri="{28A0092B-C50C-407E-A947-70E740481C1C}">
                <a14:useLocalDpi xmlns:a14="http://schemas.microsoft.com/office/drawing/2010/main" val="0"/>
              </a:ext>
            </a:extLst>
          </a:blip>
          <a:srcRect l="1" r="30978"/>
          <a:stretch/>
        </p:blipFill>
        <p:spPr bwMode="auto">
          <a:xfrm>
            <a:off x="7858148" y="0"/>
            <a:ext cx="1101526" cy="646981"/>
          </a:xfrm>
          <a:prstGeom prst="rect">
            <a:avLst/>
          </a:prstGeom>
          <a:noFill/>
          <a:ln>
            <a:noFill/>
          </a:ln>
          <a:extLst>
            <a:ext uri="{53640926-AAD7-44D8-BBD7-CCE9431645EC}">
              <a14:shadowObscured xmlns:a14="http://schemas.microsoft.com/office/drawing/2010/main"/>
            </a:ext>
          </a:extLst>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endParaRPr lang="en-US"/>
          </a:p>
        </p:txBody>
      </p:sp>
      <p:pic>
        <p:nvPicPr>
          <p:cNvPr id="9221" name="Picture 5" descr="C:\Documents and Settings\zzzz\Desktop\pslv.jpg"/>
          <p:cNvPicPr>
            <a:picLocks noGrp="1" noChangeAspect="1" noChangeArrowheads="1"/>
          </p:cNvPicPr>
          <p:nvPr>
            <p:ph idx="1"/>
          </p:nvPr>
        </p:nvPicPr>
        <p:blipFill>
          <a:blip r:embed="rId2" cstate="print"/>
          <a:srcRect/>
          <a:stretch>
            <a:fillRect/>
          </a:stretch>
        </p:blipFill>
        <p:spPr>
          <a:xfrm>
            <a:off x="42873" y="2524125"/>
            <a:ext cx="3419475" cy="4435475"/>
          </a:xfrm>
          <a:ln w="38100" cap="sq">
            <a:solidFill>
              <a:srgbClr val="000000"/>
            </a:solidFill>
          </a:ln>
          <a:effectLst>
            <a:outerShdw blurRad="50800" dist="38100" dir="2700000" algn="tl" rotWithShape="0">
              <a:srgbClr val="000000">
                <a:alpha val="43000"/>
              </a:srgbClr>
            </a:outerShdw>
          </a:effectLst>
        </p:spPr>
      </p:pic>
      <p:pic>
        <p:nvPicPr>
          <p:cNvPr id="9218" name="Picture 2" descr="C:\Documents and Settings\zzzz\Desktop\300px-Arjun_MBT_bump_track_test.JPG"/>
          <p:cNvPicPr>
            <a:picLocks noChangeAspect="1" noChangeArrowheads="1"/>
          </p:cNvPicPr>
          <p:nvPr/>
        </p:nvPicPr>
        <p:blipFill>
          <a:blip r:embed="rId3" cstate="print"/>
          <a:srcRect/>
          <a:stretch>
            <a:fillRect/>
          </a:stretch>
        </p:blipFill>
        <p:spPr bwMode="auto">
          <a:xfrm>
            <a:off x="3352800" y="6"/>
            <a:ext cx="5791200" cy="362743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222" name="Picture 6" descr="C:\Documents and Settings\zzzz\Desktop\Mahindra_Marksman.jpg"/>
          <p:cNvPicPr>
            <a:picLocks noChangeAspect="1" noChangeArrowheads="1"/>
          </p:cNvPicPr>
          <p:nvPr/>
        </p:nvPicPr>
        <p:blipFill>
          <a:blip r:embed="rId4" cstate="print"/>
          <a:srcRect/>
          <a:stretch>
            <a:fillRect/>
          </a:stretch>
        </p:blipFill>
        <p:spPr bwMode="auto">
          <a:xfrm>
            <a:off x="0" y="3"/>
            <a:ext cx="3505200" cy="24653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219" name="Picture 3" descr="C:\Documents and Settings\zzzz\Desktop\ship1.jpg"/>
          <p:cNvPicPr>
            <a:picLocks noChangeAspect="1" noChangeArrowheads="1"/>
          </p:cNvPicPr>
          <p:nvPr/>
        </p:nvPicPr>
        <p:blipFill>
          <a:blip r:embed="rId5" cstate="print"/>
          <a:srcRect/>
          <a:stretch>
            <a:fillRect/>
          </a:stretch>
        </p:blipFill>
        <p:spPr bwMode="auto">
          <a:xfrm>
            <a:off x="3124200" y="3124200"/>
            <a:ext cx="6019800" cy="3733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Rounded Rectangle 2"/>
          <p:cNvSpPr/>
          <p:nvPr/>
        </p:nvSpPr>
        <p:spPr bwMode="auto">
          <a:xfrm>
            <a:off x="2915816" y="2465144"/>
            <a:ext cx="4248472" cy="1161976"/>
          </a:xfrm>
          <a:prstGeom prst="roundRect">
            <a:avLst/>
          </a:prstGeom>
          <a:solidFill>
            <a:schemeClr val="tx2">
              <a:lumMod val="75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lIns="91436" tIns="45718" rIns="91436" bIns="45718" anchor="ctr"/>
          <a:lstStyle/>
          <a:p>
            <a:pPr algn="ctr" defTabSz="914099">
              <a:defRPr/>
            </a:pPr>
            <a:r>
              <a:rPr lang="en-US" sz="4800" b="1" dirty="0">
                <a:solidFill>
                  <a:srgbClr val="FFFFFF"/>
                </a:solidFill>
                <a:effectLst>
                  <a:outerShdw blurRad="38100" dist="38100" dir="2700000" algn="tl">
                    <a:srgbClr val="000000">
                      <a:alpha val="43137"/>
                    </a:srgbClr>
                  </a:outerShdw>
                </a:effectLst>
                <a:latin typeface="Segoe" pitchFamily="34" charset="0"/>
              </a:rPr>
              <a:t>Our Pride</a:t>
            </a:r>
          </a:p>
        </p:txBody>
      </p:sp>
      <p:pic>
        <p:nvPicPr>
          <p:cNvPr id="8" name="Picture 7" descr="C:\Users\VPA\Downloads\283305406_5080123535396866_5336854257819228147_n.jpg"/>
          <p:cNvPicPr/>
          <p:nvPr/>
        </p:nvPicPr>
        <p:blipFill rotWithShape="1">
          <a:blip r:embed="rId6" cstate="print">
            <a:extLst>
              <a:ext uri="{28A0092B-C50C-407E-A947-70E740481C1C}">
                <a14:useLocalDpi xmlns:a14="http://schemas.microsoft.com/office/drawing/2010/main" val="0"/>
              </a:ext>
            </a:extLst>
          </a:blip>
          <a:srcRect l="1" r="30978"/>
          <a:stretch/>
        </p:blipFill>
        <p:spPr bwMode="auto">
          <a:xfrm>
            <a:off x="7786710" y="0"/>
            <a:ext cx="1244402" cy="646981"/>
          </a:xfrm>
          <a:prstGeom prst="rect">
            <a:avLst/>
          </a:prstGeom>
          <a:noFill/>
          <a:ln>
            <a:noFill/>
          </a:ln>
          <a:extLst>
            <a:ext uri="{53640926-AAD7-44D8-BBD7-CCE9431645EC}">
              <a14:shadowObscured xmlns:a14="http://schemas.microsoft.com/office/drawing/2010/main"/>
            </a:ext>
          </a:extLst>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p:cNvSpPr/>
          <p:nvPr/>
        </p:nvSpPr>
        <p:spPr bwMode="auto">
          <a:xfrm>
            <a:off x="411480" y="982967"/>
            <a:ext cx="3810000" cy="2428892"/>
          </a:xfrm>
          <a:prstGeom prst="roundRect">
            <a:avLst/>
          </a:prstGeom>
          <a:solidFill>
            <a:schemeClr val="tx2">
              <a:lumMod val="60000"/>
              <a:lumOff val="40000"/>
              <a:alpha val="99000"/>
            </a:schemeClr>
          </a:solidFill>
          <a:ln w="9525" cap="flat" cmpd="sng" algn="ctr">
            <a:solidFill>
              <a:schemeClr val="tx1"/>
            </a:solidFill>
            <a:prstDash val="solid"/>
            <a:round/>
            <a:headEnd type="none" w="med" len="med"/>
            <a:tailEnd type="none" w="med" len="med"/>
          </a:ln>
          <a:effectLst>
            <a:innerShdw blurRad="63500" dist="50800" dir="18900000">
              <a:prstClr val="black">
                <a:alpha val="50000"/>
              </a:prstClr>
            </a:innerShdw>
          </a:effectLst>
        </p:spPr>
        <p:txBody>
          <a:bodyPr/>
          <a:lstStyle/>
          <a:p>
            <a:pPr algn="ctr" fontAlgn="auto">
              <a:spcBef>
                <a:spcPts val="0"/>
              </a:spcBef>
              <a:spcAft>
                <a:spcPts val="0"/>
              </a:spcAft>
              <a:defRPr/>
            </a:pPr>
            <a:r>
              <a:rPr lang="en-US" sz="2800" b="1" dirty="0">
                <a:solidFill>
                  <a:srgbClr val="FFFF00"/>
                </a:solidFill>
                <a:latin typeface="Arial"/>
                <a:cs typeface="Arial" pitchFamily="34" charset="0"/>
              </a:rPr>
              <a:t>RSP supplied DMR-249A  &amp; 249B grade steel for INS Vikrant – the 1</a:t>
            </a:r>
            <a:r>
              <a:rPr lang="en-US" sz="2800" b="1" baseline="30000" dirty="0">
                <a:solidFill>
                  <a:srgbClr val="FFFF00"/>
                </a:solidFill>
                <a:latin typeface="Arial"/>
                <a:cs typeface="Arial" pitchFamily="34" charset="0"/>
              </a:rPr>
              <a:t>st</a:t>
            </a:r>
            <a:r>
              <a:rPr lang="en-US" sz="2800" b="1" dirty="0">
                <a:solidFill>
                  <a:srgbClr val="FFFF00"/>
                </a:solidFill>
                <a:latin typeface="Arial"/>
                <a:cs typeface="Arial" pitchFamily="34" charset="0"/>
              </a:rPr>
              <a:t> indigenous aircraft carrier </a:t>
            </a:r>
          </a:p>
          <a:p>
            <a:pPr algn="ctr" fontAlgn="auto">
              <a:spcBef>
                <a:spcPts val="0"/>
              </a:spcBef>
              <a:spcAft>
                <a:spcPts val="0"/>
              </a:spcAft>
              <a:defRPr/>
            </a:pPr>
            <a:r>
              <a:rPr lang="en-US" sz="4400" b="1" dirty="0">
                <a:solidFill>
                  <a:srgbClr val="C00000"/>
                </a:solidFill>
                <a:latin typeface="Arial Rounded MT Bold" pitchFamily="34" charset="0"/>
                <a:cs typeface="Arial" pitchFamily="34" charset="0"/>
              </a:rPr>
              <a:t> </a:t>
            </a:r>
            <a:endParaRPr lang="en-IN" sz="4400" b="1" dirty="0">
              <a:solidFill>
                <a:srgbClr val="C00000"/>
              </a:solidFill>
              <a:latin typeface="Arial Rounded MT Bold" pitchFamily="34" charset="0"/>
              <a:cs typeface="Arial" pitchFamily="34" charset="0"/>
            </a:endParaRPr>
          </a:p>
        </p:txBody>
      </p:sp>
      <p:pic>
        <p:nvPicPr>
          <p:cNvPr id="178188" name="Picture 12" descr="C:\Documents and Settings\zzzz\Desktop\B_Id_409929_kochi-aircraft-ship.jpg"/>
          <p:cNvPicPr>
            <a:picLocks noChangeAspect="1" noChangeArrowheads="1"/>
          </p:cNvPicPr>
          <p:nvPr/>
        </p:nvPicPr>
        <p:blipFill>
          <a:blip r:embed="rId2" cstate="email"/>
          <a:srcRect/>
          <a:stretch>
            <a:fillRect/>
          </a:stretch>
        </p:blipFill>
        <p:spPr bwMode="auto">
          <a:xfrm>
            <a:off x="4224204" y="762000"/>
            <a:ext cx="4889500" cy="3352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7" name="Picture 2" descr="C:\Users\PRO(1ST FLOOR)\Desktop\INS-Kamorta.jpg"/>
          <p:cNvPicPr>
            <a:picLocks noChangeAspect="1" noChangeArrowheads="1"/>
          </p:cNvPicPr>
          <p:nvPr/>
        </p:nvPicPr>
        <p:blipFill>
          <a:blip r:embed="rId3" cstate="email"/>
          <a:srcRect/>
          <a:stretch>
            <a:fillRect/>
          </a:stretch>
        </p:blipFill>
        <p:spPr bwMode="auto">
          <a:xfrm>
            <a:off x="357158" y="3682767"/>
            <a:ext cx="4271958" cy="2649276"/>
          </a:xfrm>
          <a:prstGeom prst="rect">
            <a:avLst/>
          </a:prstGeom>
          <a:ln w="88900" cap="sq" cmpd="thickThin">
            <a:solidFill>
              <a:srgbClr val="000000"/>
            </a:solidFill>
            <a:prstDash val="solid"/>
            <a:miter lim="800000"/>
          </a:ln>
          <a:effectLst>
            <a:innerShdw blurRad="76200">
              <a:srgbClr val="000000"/>
            </a:innerShdw>
          </a:effectLst>
        </p:spPr>
      </p:pic>
      <p:sp>
        <p:nvSpPr>
          <p:cNvPr id="18" name="Rounded Rectangle 17"/>
          <p:cNvSpPr/>
          <p:nvPr/>
        </p:nvSpPr>
        <p:spPr bwMode="auto">
          <a:xfrm>
            <a:off x="4857752" y="4286256"/>
            <a:ext cx="4133848" cy="1809744"/>
          </a:xfrm>
          <a:prstGeom prst="roundRect">
            <a:avLst/>
          </a:prstGeom>
          <a:solidFill>
            <a:schemeClr val="tx2">
              <a:lumMod val="60000"/>
              <a:lumOff val="40000"/>
              <a:alpha val="99000"/>
            </a:schemeClr>
          </a:solidFill>
          <a:ln w="9525" cap="flat" cmpd="sng" algn="ctr">
            <a:solidFill>
              <a:schemeClr val="tx1"/>
            </a:solidFill>
            <a:prstDash val="solid"/>
            <a:round/>
            <a:headEnd type="none" w="med" len="med"/>
            <a:tailEnd type="none" w="med" len="med"/>
          </a:ln>
          <a:effectLst>
            <a:innerShdw blurRad="63500" dist="50800" dir="18900000">
              <a:prstClr val="black">
                <a:alpha val="50000"/>
              </a:prstClr>
            </a:innerShdw>
          </a:effectLst>
        </p:spPr>
        <p:txBody>
          <a:bodyPr/>
          <a:lstStyle/>
          <a:p>
            <a:pPr algn="ctr" fontAlgn="auto">
              <a:spcBef>
                <a:spcPts val="0"/>
              </a:spcBef>
              <a:spcAft>
                <a:spcPts val="0"/>
              </a:spcAft>
              <a:defRPr/>
            </a:pPr>
            <a:r>
              <a:rPr lang="en-US" sz="3600" b="1" dirty="0">
                <a:solidFill>
                  <a:srgbClr val="000066"/>
                </a:solidFill>
                <a:latin typeface="Arial"/>
                <a:cs typeface="Arial" pitchFamily="34" charset="0"/>
              </a:rPr>
              <a:t> </a:t>
            </a:r>
            <a:r>
              <a:rPr lang="en-US" sz="2800" b="1" dirty="0">
                <a:solidFill>
                  <a:srgbClr val="FFFF00"/>
                </a:solidFill>
                <a:latin typeface="Arial"/>
                <a:cs typeface="Arial" pitchFamily="34" charset="0"/>
              </a:rPr>
              <a:t>INS KAMORTA the 1st indigenous anti-submarine warship   </a:t>
            </a:r>
          </a:p>
          <a:p>
            <a:pPr algn="ctr" fontAlgn="auto">
              <a:spcBef>
                <a:spcPts val="0"/>
              </a:spcBef>
              <a:spcAft>
                <a:spcPts val="0"/>
              </a:spcAft>
              <a:defRPr/>
            </a:pPr>
            <a:r>
              <a:rPr lang="en-US" sz="4400" b="1" dirty="0">
                <a:solidFill>
                  <a:srgbClr val="C00000"/>
                </a:solidFill>
                <a:latin typeface="Arial Rounded MT Bold" pitchFamily="34" charset="0"/>
                <a:cs typeface="Arial" pitchFamily="34" charset="0"/>
              </a:rPr>
              <a:t> </a:t>
            </a:r>
            <a:endParaRPr lang="en-IN" sz="4400" b="1" dirty="0">
              <a:solidFill>
                <a:srgbClr val="C00000"/>
              </a:solidFill>
              <a:latin typeface="Arial Rounded MT Bold" pitchFamily="34" charset="0"/>
              <a:cs typeface="Arial" pitchFamily="34" charset="0"/>
            </a:endParaRPr>
          </a:p>
        </p:txBody>
      </p:sp>
      <p:pic>
        <p:nvPicPr>
          <p:cNvPr id="6" name="Picture 5" descr="C:\Users\VPA\Downloads\283305406_5080123535396866_5336854257819228147_n.jpg"/>
          <p:cNvPicPr/>
          <p:nvPr/>
        </p:nvPicPr>
        <p:blipFill rotWithShape="1">
          <a:blip r:embed="rId4" cstate="print">
            <a:extLst>
              <a:ext uri="{28A0092B-C50C-407E-A947-70E740481C1C}">
                <a14:useLocalDpi xmlns:a14="http://schemas.microsoft.com/office/drawing/2010/main" val="0"/>
              </a:ext>
            </a:extLst>
          </a:blip>
          <a:srcRect l="1" r="30978"/>
          <a:stretch/>
        </p:blipFill>
        <p:spPr bwMode="auto">
          <a:xfrm>
            <a:off x="7786710" y="0"/>
            <a:ext cx="1244402" cy="646981"/>
          </a:xfrm>
          <a:prstGeom prst="rect">
            <a:avLst/>
          </a:prstGeom>
          <a:noFill/>
          <a:ln>
            <a:noFill/>
          </a:ln>
          <a:extLst>
            <a:ext uri="{53640926-AAD7-44D8-BBD7-CCE9431645EC}">
              <a14:shadowObscured xmlns:a14="http://schemas.microsoft.com/office/drawing/2010/main"/>
            </a:ext>
          </a:extLst>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nvGraphicFramePr>
        <p:xfrm>
          <a:off x="642910" y="571480"/>
          <a:ext cx="7858180" cy="5643602"/>
        </p:xfrm>
        <a:graphic>
          <a:graphicData uri="http://schemas.openxmlformats.org/drawingml/2006/chart">
            <c:chart xmlns:c="http://schemas.openxmlformats.org/drawingml/2006/chart" xmlns:r="http://schemas.openxmlformats.org/officeDocument/2006/relationships" r:id="rId2"/>
          </a:graphicData>
        </a:graphic>
      </p:graphicFrame>
      <p:pic>
        <p:nvPicPr>
          <p:cNvPr id="7" name="Picture 6" descr="C:\Users\VPA\Downloads\283305406_5080123535396866_5336854257819228147_n.jpg"/>
          <p:cNvPicPr/>
          <p:nvPr/>
        </p:nvPicPr>
        <p:blipFill rotWithShape="1">
          <a:blip r:embed="rId3" cstate="print">
            <a:extLst>
              <a:ext uri="{28A0092B-C50C-407E-A947-70E740481C1C}">
                <a14:useLocalDpi xmlns:a14="http://schemas.microsoft.com/office/drawing/2010/main" val="0"/>
              </a:ext>
            </a:extLst>
          </a:blip>
          <a:srcRect l="1" r="30978"/>
          <a:stretch/>
        </p:blipFill>
        <p:spPr bwMode="auto">
          <a:xfrm>
            <a:off x="7786710" y="0"/>
            <a:ext cx="1244402" cy="646981"/>
          </a:xfrm>
          <a:prstGeom prst="rect">
            <a:avLst/>
          </a:prstGeom>
          <a:noFill/>
          <a:ln>
            <a:noFill/>
          </a:ln>
          <a:extLst>
            <a:ext uri="{53640926-AAD7-44D8-BBD7-CCE9431645EC}">
              <a14:shadowObscured xmlns:a14="http://schemas.microsoft.com/office/drawing/2010/main"/>
            </a:ext>
          </a:extLst>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3"/>
          <p:cNvGraphicFramePr>
            <a:graphicFrameLocks/>
          </p:cNvGraphicFramePr>
          <p:nvPr/>
        </p:nvGraphicFramePr>
        <p:xfrm>
          <a:off x="285750" y="357188"/>
          <a:ext cx="8572500" cy="6143625"/>
        </p:xfrm>
        <a:graphic>
          <a:graphicData uri="http://schemas.openxmlformats.org/drawingml/2006/chart">
            <c:chart xmlns:c="http://schemas.openxmlformats.org/drawingml/2006/chart" xmlns:r="http://schemas.openxmlformats.org/officeDocument/2006/relationships" r:id="rId2"/>
          </a:graphicData>
        </a:graphic>
      </p:graphicFrame>
      <p:pic>
        <p:nvPicPr>
          <p:cNvPr id="7" name="Picture 6" descr="C:\Users\VPA\Downloads\283305406_5080123535396866_5336854257819228147_n.jpg"/>
          <p:cNvPicPr/>
          <p:nvPr/>
        </p:nvPicPr>
        <p:blipFill rotWithShape="1">
          <a:blip r:embed="rId3" cstate="print">
            <a:extLst>
              <a:ext uri="{28A0092B-C50C-407E-A947-70E740481C1C}">
                <a14:useLocalDpi xmlns:a14="http://schemas.microsoft.com/office/drawing/2010/main" val="0"/>
              </a:ext>
            </a:extLst>
          </a:blip>
          <a:srcRect l="1" r="30978"/>
          <a:stretch/>
        </p:blipFill>
        <p:spPr bwMode="auto">
          <a:xfrm>
            <a:off x="7786710" y="0"/>
            <a:ext cx="1244402" cy="646981"/>
          </a:xfrm>
          <a:prstGeom prst="rect">
            <a:avLst/>
          </a:prstGeom>
          <a:noFill/>
          <a:ln>
            <a:noFill/>
          </a:ln>
          <a:extLst>
            <a:ext uri="{53640926-AAD7-44D8-BBD7-CCE9431645EC}">
              <a14:shadowObscured xmlns:a14="http://schemas.microsoft.com/office/drawing/2010/main"/>
            </a:ext>
          </a:extLst>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3"/>
          <p:cNvGraphicFramePr>
            <a:graphicFrameLocks/>
          </p:cNvGraphicFramePr>
          <p:nvPr/>
        </p:nvGraphicFramePr>
        <p:xfrm>
          <a:off x="285750" y="571500"/>
          <a:ext cx="8572500" cy="5929313"/>
        </p:xfrm>
        <a:graphic>
          <a:graphicData uri="http://schemas.openxmlformats.org/drawingml/2006/chart">
            <c:chart xmlns:c="http://schemas.openxmlformats.org/drawingml/2006/chart" xmlns:r="http://schemas.openxmlformats.org/officeDocument/2006/relationships" r:id="rId2"/>
          </a:graphicData>
        </a:graphic>
      </p:graphicFrame>
      <p:pic>
        <p:nvPicPr>
          <p:cNvPr id="7" name="Picture 6" descr="C:\Users\VPA\Downloads\283305406_5080123535396866_5336854257819228147_n.jpg"/>
          <p:cNvPicPr/>
          <p:nvPr/>
        </p:nvPicPr>
        <p:blipFill rotWithShape="1">
          <a:blip r:embed="rId3" cstate="print">
            <a:extLst>
              <a:ext uri="{28A0092B-C50C-407E-A947-70E740481C1C}">
                <a14:useLocalDpi xmlns:a14="http://schemas.microsoft.com/office/drawing/2010/main" val="0"/>
              </a:ext>
            </a:extLst>
          </a:blip>
          <a:srcRect l="1" r="30978"/>
          <a:stretch/>
        </p:blipFill>
        <p:spPr bwMode="auto">
          <a:xfrm>
            <a:off x="7858148" y="0"/>
            <a:ext cx="1101526" cy="646981"/>
          </a:xfrm>
          <a:prstGeom prst="rect">
            <a:avLst/>
          </a:prstGeom>
          <a:noFill/>
          <a:ln>
            <a:noFill/>
          </a:ln>
          <a:extLst>
            <a:ext uri="{53640926-AAD7-44D8-BBD7-CCE9431645EC}">
              <a14:shadowObscured xmlns:a14="http://schemas.microsoft.com/office/drawing/2010/main"/>
            </a:ext>
          </a:extLst>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nvGraphicFramePr>
        <p:xfrm>
          <a:off x="642910" y="571480"/>
          <a:ext cx="7858180" cy="5643602"/>
        </p:xfrm>
        <a:graphic>
          <a:graphicData uri="http://schemas.openxmlformats.org/drawingml/2006/chart">
            <c:chart xmlns:c="http://schemas.openxmlformats.org/drawingml/2006/chart" xmlns:r="http://schemas.openxmlformats.org/officeDocument/2006/relationships" r:id="rId2"/>
          </a:graphicData>
        </a:graphic>
      </p:graphicFrame>
      <p:pic>
        <p:nvPicPr>
          <p:cNvPr id="7" name="Picture 6" descr="C:\Users\VPA\Downloads\283305406_5080123535396866_5336854257819228147_n.jpg"/>
          <p:cNvPicPr/>
          <p:nvPr/>
        </p:nvPicPr>
        <p:blipFill rotWithShape="1">
          <a:blip r:embed="rId3" cstate="print">
            <a:extLst>
              <a:ext uri="{28A0092B-C50C-407E-A947-70E740481C1C}">
                <a14:useLocalDpi xmlns:a14="http://schemas.microsoft.com/office/drawing/2010/main" val="0"/>
              </a:ext>
            </a:extLst>
          </a:blip>
          <a:srcRect l="1" r="30978"/>
          <a:stretch/>
        </p:blipFill>
        <p:spPr bwMode="auto">
          <a:xfrm>
            <a:off x="7786710" y="0"/>
            <a:ext cx="1244402" cy="646981"/>
          </a:xfrm>
          <a:prstGeom prst="rect">
            <a:avLst/>
          </a:prstGeom>
          <a:noFill/>
          <a:ln>
            <a:noFill/>
          </a:ln>
          <a:extLst>
            <a:ext uri="{53640926-AAD7-44D8-BBD7-CCE9431645EC}">
              <a14:shadowObscured xmlns:a14="http://schemas.microsoft.com/office/drawing/2010/main"/>
            </a:ext>
          </a:extLst>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785786" y="214290"/>
            <a:ext cx="6990183" cy="523220"/>
          </a:xfrm>
          <a:prstGeom prst="rect">
            <a:avLst/>
          </a:prstGeom>
        </p:spPr>
        <p:style>
          <a:lnRef idx="1">
            <a:schemeClr val="accent3"/>
          </a:lnRef>
          <a:fillRef idx="2">
            <a:schemeClr val="accent3"/>
          </a:fillRef>
          <a:effectRef idx="1">
            <a:schemeClr val="accent3"/>
          </a:effectRef>
          <a:fontRef idx="minor">
            <a:schemeClr val="dk1"/>
          </a:fontRef>
        </p:style>
        <p:txBody>
          <a:bodyPr wrap="none" rtlCol="0">
            <a:spAutoFit/>
          </a:bodyPr>
          <a:lstStyle/>
          <a:p>
            <a:r>
              <a:rPr lang="en-IN" sz="2800" b="1" u="sng" dirty="0" smtClean="0"/>
              <a:t>ENERGY CONSERVATION PROJECTS: THERMAL</a:t>
            </a:r>
            <a:endParaRPr lang="en-US" sz="2800" b="1" u="sng" dirty="0"/>
          </a:p>
        </p:txBody>
      </p:sp>
      <p:graphicFrame>
        <p:nvGraphicFramePr>
          <p:cNvPr id="8" name="Table 7"/>
          <p:cNvGraphicFramePr>
            <a:graphicFrameLocks noGrp="1"/>
          </p:cNvGraphicFramePr>
          <p:nvPr/>
        </p:nvGraphicFramePr>
        <p:xfrm>
          <a:off x="214281" y="928668"/>
          <a:ext cx="8715436" cy="5715042"/>
        </p:xfrm>
        <a:graphic>
          <a:graphicData uri="http://schemas.openxmlformats.org/drawingml/2006/table">
            <a:tbl>
              <a:tblPr/>
              <a:tblGrid>
                <a:gridCol w="1078688">
                  <a:extLst>
                    <a:ext uri="{9D8B030D-6E8A-4147-A177-3AD203B41FA5}">
                      <a16:colId xmlns:a16="http://schemas.microsoft.com/office/drawing/2014/main" val="20000"/>
                    </a:ext>
                  </a:extLst>
                </a:gridCol>
                <a:gridCol w="1078688">
                  <a:extLst>
                    <a:ext uri="{9D8B030D-6E8A-4147-A177-3AD203B41FA5}">
                      <a16:colId xmlns:a16="http://schemas.microsoft.com/office/drawing/2014/main" val="20001"/>
                    </a:ext>
                  </a:extLst>
                </a:gridCol>
                <a:gridCol w="843021">
                  <a:extLst>
                    <a:ext uri="{9D8B030D-6E8A-4147-A177-3AD203B41FA5}">
                      <a16:colId xmlns:a16="http://schemas.microsoft.com/office/drawing/2014/main" val="20002"/>
                    </a:ext>
                  </a:extLst>
                </a:gridCol>
                <a:gridCol w="1071570">
                  <a:extLst>
                    <a:ext uri="{9D8B030D-6E8A-4147-A177-3AD203B41FA5}">
                      <a16:colId xmlns:a16="http://schemas.microsoft.com/office/drawing/2014/main" val="20003"/>
                    </a:ext>
                  </a:extLst>
                </a:gridCol>
                <a:gridCol w="714380">
                  <a:extLst>
                    <a:ext uri="{9D8B030D-6E8A-4147-A177-3AD203B41FA5}">
                      <a16:colId xmlns:a16="http://schemas.microsoft.com/office/drawing/2014/main" val="20004"/>
                    </a:ext>
                  </a:extLst>
                </a:gridCol>
                <a:gridCol w="1285884">
                  <a:extLst>
                    <a:ext uri="{9D8B030D-6E8A-4147-A177-3AD203B41FA5}">
                      <a16:colId xmlns:a16="http://schemas.microsoft.com/office/drawing/2014/main" val="20005"/>
                    </a:ext>
                  </a:extLst>
                </a:gridCol>
                <a:gridCol w="857256">
                  <a:extLst>
                    <a:ext uri="{9D8B030D-6E8A-4147-A177-3AD203B41FA5}">
                      <a16:colId xmlns:a16="http://schemas.microsoft.com/office/drawing/2014/main" val="20006"/>
                    </a:ext>
                  </a:extLst>
                </a:gridCol>
                <a:gridCol w="1785949">
                  <a:extLst>
                    <a:ext uri="{9D8B030D-6E8A-4147-A177-3AD203B41FA5}">
                      <a16:colId xmlns:a16="http://schemas.microsoft.com/office/drawing/2014/main" val="20007"/>
                    </a:ext>
                  </a:extLst>
                </a:gridCol>
              </a:tblGrid>
              <a:tr h="268822">
                <a:tc rowSpan="2">
                  <a:txBody>
                    <a:bodyPr/>
                    <a:lstStyle/>
                    <a:p>
                      <a:pPr algn="ctr" fontAlgn="ctr"/>
                      <a:r>
                        <a:rPr lang="en-US" sz="1600" b="1" i="0" u="none" strike="noStrike" dirty="0">
                          <a:solidFill>
                            <a:srgbClr val="000000"/>
                          </a:solidFill>
                          <a:latin typeface="Times New Roman"/>
                        </a:rPr>
                        <a:t>Year of implementation of the ECM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gridSpan="6">
                  <a:txBody>
                    <a:bodyPr/>
                    <a:lstStyle/>
                    <a:p>
                      <a:pPr algn="ctr" fontAlgn="ctr"/>
                      <a:r>
                        <a:rPr lang="en-US" sz="1600" b="1" i="0" u="none" strike="noStrike" dirty="0">
                          <a:solidFill>
                            <a:srgbClr val="000000"/>
                          </a:solidFill>
                          <a:latin typeface="Times New Roman"/>
                        </a:rPr>
                        <a:t>Energy/Fuel Savings through ECM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algn="ctr" fontAlgn="ctr"/>
                      <a:r>
                        <a:rPr lang="en-US" sz="1600" b="1" i="0" u="none" strike="noStrike">
                          <a:solidFill>
                            <a:srgbClr val="000000"/>
                          </a:solidFill>
                          <a:latin typeface="Times New Roman"/>
                        </a:rPr>
                        <a:t>Investment (in ₹ lakh)</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0"/>
                  </a:ext>
                </a:extLst>
              </a:tr>
              <a:tr h="901864">
                <a:tc vMerge="1">
                  <a:txBody>
                    <a:bodyPr/>
                    <a:lstStyle/>
                    <a:p>
                      <a:endParaRPr lang="en-US"/>
                    </a:p>
                  </a:txBody>
                  <a:tcPr/>
                </a:tc>
                <a:tc>
                  <a:txBody>
                    <a:bodyPr/>
                    <a:lstStyle/>
                    <a:p>
                      <a:pPr algn="ctr" fontAlgn="ctr"/>
                      <a:r>
                        <a:rPr lang="en-US" sz="1600" b="1" i="0" u="none" strike="noStrike" dirty="0">
                          <a:solidFill>
                            <a:srgbClr val="000000"/>
                          </a:solidFill>
                          <a:latin typeface="Times New Roman"/>
                        </a:rPr>
                        <a:t>2018-19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en-US" sz="1600" b="1" i="0" u="none" strike="noStrike" dirty="0">
                          <a:solidFill>
                            <a:srgbClr val="000000"/>
                          </a:solidFill>
                          <a:latin typeface="Times New Roman"/>
                        </a:rPr>
                        <a:t>Unit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en-US" sz="1600" b="1" i="0" u="none" strike="noStrike" dirty="0">
                          <a:solidFill>
                            <a:srgbClr val="000000"/>
                          </a:solidFill>
                          <a:latin typeface="Times New Roman"/>
                        </a:rPr>
                        <a:t>2020-21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en-US" sz="1600" b="1" i="0" u="none" strike="noStrike" dirty="0">
                          <a:solidFill>
                            <a:srgbClr val="000000"/>
                          </a:solidFill>
                          <a:latin typeface="Times New Roman"/>
                        </a:rPr>
                        <a:t>Unit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en-US" sz="1600" b="1" i="0" u="none" strike="noStrike" dirty="0">
                          <a:solidFill>
                            <a:srgbClr val="000000"/>
                          </a:solidFill>
                          <a:latin typeface="Times New Roman"/>
                        </a:rPr>
                        <a:t>2021-22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en-US" sz="1600" b="1" i="0" u="none" strike="noStrike" dirty="0">
                          <a:solidFill>
                            <a:srgbClr val="000000"/>
                          </a:solidFill>
                          <a:latin typeface="Times New Roman"/>
                        </a:rPr>
                        <a:t>Unit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vMerge="1">
                  <a:txBody>
                    <a:bodyPr/>
                    <a:lstStyle/>
                    <a:p>
                      <a:endParaRPr lang="en-US"/>
                    </a:p>
                  </a:txBody>
                  <a:tcPr/>
                </a:tc>
                <a:extLst>
                  <a:ext uri="{0D108BD9-81ED-4DB2-BD59-A6C34878D82A}">
                    <a16:rowId xmlns:a16="http://schemas.microsoft.com/office/drawing/2014/main" val="10001"/>
                  </a:ext>
                </a:extLst>
              </a:tr>
              <a:tr h="977141">
                <a:tc>
                  <a:txBody>
                    <a:bodyPr/>
                    <a:lstStyle/>
                    <a:p>
                      <a:pPr algn="ctr" fontAlgn="ctr"/>
                      <a:r>
                        <a:rPr lang="en-US" sz="1600" b="0" i="0" u="none" strike="noStrike" dirty="0">
                          <a:solidFill>
                            <a:srgbClr val="000000"/>
                          </a:solidFill>
                          <a:latin typeface="Calibri"/>
                        </a:rPr>
                        <a:t>2018-19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dirty="0">
                          <a:solidFill>
                            <a:srgbClr val="000000"/>
                          </a:solidFill>
                          <a:latin typeface="Calibri"/>
                        </a:rPr>
                        <a:t>37096000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latin typeface="Calibri"/>
                        </a:rPr>
                        <a:t>Mcal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dirty="0">
                          <a:solidFill>
                            <a:srgbClr val="000000"/>
                          </a:solidFill>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977141">
                <a:tc>
                  <a:txBody>
                    <a:bodyPr/>
                    <a:lstStyle/>
                    <a:p>
                      <a:pPr algn="ctr" fontAlgn="ctr"/>
                      <a:r>
                        <a:rPr lang="en-US" sz="1600" b="0" i="0" u="none" strike="noStrike">
                          <a:solidFill>
                            <a:srgbClr val="000000"/>
                          </a:solidFill>
                          <a:latin typeface="Calibri"/>
                        </a:rPr>
                        <a:t>2020-21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dirty="0">
                          <a:solidFill>
                            <a:srgbClr val="000000"/>
                          </a:solidFill>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dirty="0">
                          <a:solidFill>
                            <a:srgbClr val="000000"/>
                          </a:solidFill>
                          <a:latin typeface="Calibri"/>
                        </a:rPr>
                        <a:t>33159230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latin typeface="Calibri"/>
                        </a:rPr>
                        <a:t>Mcal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977141">
                <a:tc>
                  <a:txBody>
                    <a:bodyPr/>
                    <a:lstStyle/>
                    <a:p>
                      <a:pPr algn="ctr" fontAlgn="ctr"/>
                      <a:r>
                        <a:rPr lang="en-US" sz="1600" b="0" i="0" u="none" strike="noStrike">
                          <a:solidFill>
                            <a:srgbClr val="000000"/>
                          </a:solidFill>
                          <a:latin typeface="Calibri"/>
                        </a:rPr>
                        <a:t>2021-22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dirty="0">
                          <a:solidFill>
                            <a:srgbClr val="000000"/>
                          </a:solidFill>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dirty="0">
                          <a:solidFill>
                            <a:srgbClr val="000000"/>
                          </a:solidFill>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dirty="0">
                          <a:solidFill>
                            <a:srgbClr val="000000"/>
                          </a:solidFill>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latin typeface="Calibri"/>
                        </a:rPr>
                        <a:t>169372000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latin typeface="Calibri"/>
                        </a:rPr>
                        <a:t>Mcal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latin typeface="Calibri"/>
                        </a:rPr>
                        <a:t>221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612933">
                <a:tc>
                  <a:txBody>
                    <a:bodyPr/>
                    <a:lstStyle/>
                    <a:p>
                      <a:pPr algn="ctr" fontAlgn="ctr"/>
                      <a:r>
                        <a:rPr lang="en-US" sz="1600" b="0" i="0" u="none" strike="noStrike">
                          <a:solidFill>
                            <a:srgbClr val="000000"/>
                          </a:solidFill>
                          <a:latin typeface="Calibri"/>
                        </a:rPr>
                        <a:t>2021-22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dirty="0">
                          <a:solidFill>
                            <a:srgbClr val="000000"/>
                          </a:solidFill>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dirty="0">
                          <a:solidFill>
                            <a:srgbClr val="000000"/>
                          </a:solidFill>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dirty="0">
                          <a:solidFill>
                            <a:srgbClr val="000000"/>
                          </a:solidFill>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dirty="0">
                          <a:solidFill>
                            <a:srgbClr val="000000"/>
                          </a:solidFill>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dirty="0">
                          <a:solidFill>
                            <a:srgbClr val="000000"/>
                          </a:solidFill>
                          <a:latin typeface="Calibri"/>
                        </a:rPr>
                        <a:t>8143728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dirty="0" err="1">
                          <a:solidFill>
                            <a:srgbClr val="000000"/>
                          </a:solidFill>
                          <a:latin typeface="Calibri"/>
                        </a:rPr>
                        <a:t>Mcal</a:t>
                      </a:r>
                      <a:endParaRPr lang="en-US" sz="1600" b="0" i="0" u="none" strike="noStrike" dirty="0">
                        <a:solidFill>
                          <a:srgbClr val="000000"/>
                        </a:solidFill>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dirty="0">
                          <a:solidFill>
                            <a:srgbClr val="000000"/>
                          </a:solidFill>
                          <a:latin typeface="Calibri"/>
                        </a:rPr>
                        <a:t>Commissioning of new unit ( </a:t>
                      </a:r>
                      <a:r>
                        <a:rPr lang="en-US" sz="1600" b="0" i="0" u="none" strike="noStrike" dirty="0" err="1">
                          <a:solidFill>
                            <a:srgbClr val="000000"/>
                          </a:solidFill>
                          <a:latin typeface="Calibri"/>
                        </a:rPr>
                        <a:t>Installtion</a:t>
                      </a:r>
                      <a:r>
                        <a:rPr lang="en-US" sz="1600" b="0" i="0" u="none" strike="noStrike" dirty="0">
                          <a:solidFill>
                            <a:srgbClr val="000000"/>
                          </a:solidFill>
                          <a:latin typeface="Calibri"/>
                        </a:rPr>
                        <a:t> cost 2600 </a:t>
                      </a:r>
                      <a:r>
                        <a:rPr lang="en-US" sz="1600" b="0" i="0" u="none" strike="noStrike" dirty="0" err="1">
                          <a:solidFill>
                            <a:srgbClr val="000000"/>
                          </a:solidFill>
                          <a:latin typeface="Calibri"/>
                        </a:rPr>
                        <a:t>crore</a:t>
                      </a:r>
                      <a:r>
                        <a:rPr lang="en-US" sz="1600" b="0" i="0" u="none" strike="noStrike" dirty="0">
                          <a:solidFill>
                            <a:srgbClr val="000000"/>
                          </a:solidFill>
                          <a:latin typeface="Calibri"/>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pic>
        <p:nvPicPr>
          <p:cNvPr id="9" name="Picture 8" descr="C:\Users\VPA\Downloads\283305406_5080123535396866_5336854257819228147_n.jpg"/>
          <p:cNvPicPr/>
          <p:nvPr/>
        </p:nvPicPr>
        <p:blipFill rotWithShape="1">
          <a:blip r:embed="rId2" cstate="print">
            <a:extLst>
              <a:ext uri="{28A0092B-C50C-407E-A947-70E740481C1C}">
                <a14:useLocalDpi xmlns:a14="http://schemas.microsoft.com/office/drawing/2010/main" val="0"/>
              </a:ext>
            </a:extLst>
          </a:blip>
          <a:srcRect l="1" r="30978"/>
          <a:stretch/>
        </p:blipFill>
        <p:spPr bwMode="auto">
          <a:xfrm>
            <a:off x="7786710" y="0"/>
            <a:ext cx="1244402" cy="646981"/>
          </a:xfrm>
          <a:prstGeom prst="rect">
            <a:avLst/>
          </a:prstGeom>
          <a:noFill/>
          <a:ln>
            <a:noFill/>
          </a:ln>
          <a:extLst>
            <a:ext uri="{53640926-AAD7-44D8-BBD7-CCE9431645EC}">
              <a14:shadowObscured xmlns:a14="http://schemas.microsoft.com/office/drawing/2010/main"/>
            </a:ext>
          </a:extLst>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1696</TotalTime>
  <Words>1165</Words>
  <Application>Microsoft Office PowerPoint</Application>
  <PresentationFormat>On-screen Show (4:3)</PresentationFormat>
  <Paragraphs>313</Paragraphs>
  <Slides>21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Arial</vt:lpstr>
      <vt:lpstr>Arial Rounded MT Bold</vt:lpstr>
      <vt:lpstr>Calibri</vt:lpstr>
      <vt:lpstr>Calisto MT</vt:lpstr>
      <vt:lpstr>Constantia</vt:lpstr>
      <vt:lpstr>Segoe</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INNOVATIVE PROJECT IMPLEMENTED-1</vt:lpstr>
      <vt:lpstr>Line diagram of BFG in RSP (Replacement of Transformer)</vt:lpstr>
      <vt:lpstr>INNOVATIVE PROJECT IMPLEMENTED-1</vt:lpstr>
      <vt:lpstr>PowerPoint Presentation</vt:lpstr>
      <vt:lpstr>PowerPoint Presentation</vt:lpstr>
      <vt:lpstr>PowerPoint Presentation</vt:lpstr>
      <vt:lpstr>INNOVATIVE PROJECT IMPLEMENTED</vt:lpstr>
      <vt:lpstr>  Each hot &amp; cold well consists of 4 motor, with 75 kw power. In running condition only 2 motor runs throughout the year and the  other 2 would be in standby mode. Flow of each pump = 700 m3/hr of water.  </vt:lpstr>
      <vt:lpstr>Future Energy Conservation Projects</vt:lpstr>
      <vt:lpstr>Initiative taken for Renewable Energy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EMS CLIENT 2</dc:creator>
  <cp:lastModifiedBy>Himanshu</cp:lastModifiedBy>
  <cp:revision>65</cp:revision>
  <dcterms:created xsi:type="dcterms:W3CDTF">2022-11-07T08:23:28Z</dcterms:created>
  <dcterms:modified xsi:type="dcterms:W3CDTF">2023-02-23T04:42:34Z</dcterms:modified>
</cp:coreProperties>
</file>